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46" r:id="rId3"/>
    <p:sldId id="347" r:id="rId4"/>
    <p:sldId id="345" r:id="rId5"/>
    <p:sldId id="348" r:id="rId6"/>
    <p:sldId id="389" r:id="rId7"/>
    <p:sldId id="386" r:id="rId8"/>
    <p:sldId id="351" r:id="rId9"/>
    <p:sldId id="385" r:id="rId10"/>
    <p:sldId id="384" r:id="rId11"/>
    <p:sldId id="350" r:id="rId12"/>
    <p:sldId id="382" r:id="rId13"/>
    <p:sldId id="327" r:id="rId14"/>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921" autoAdjust="0"/>
    <p:restoredTop sz="94660"/>
  </p:normalViewPr>
  <p:slideViewPr>
    <p:cSldViewPr snapToGrid="0" showGuides="1">
      <p:cViewPr varScale="1">
        <p:scale>
          <a:sx n="108" d="100"/>
          <a:sy n="108" d="100"/>
        </p:scale>
        <p:origin x="-426" y="-96"/>
      </p:cViewPr>
      <p:guideLst>
        <p:guide orient="horz" pos="2159"/>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tags" Target="tags/tag1.xml" /><Relationship Id="rId16" Type="http://schemas.openxmlformats.org/officeDocument/2006/relationships/presProps" Target="presProps.xml" /><Relationship Id="rId17" Type="http://schemas.openxmlformats.org/officeDocument/2006/relationships/viewProps" Target="viewProps.xml" /><Relationship Id="rId18" Type="http://schemas.openxmlformats.org/officeDocument/2006/relationships/theme" Target="theme/theme1.xml" /><Relationship Id="rId19" Type="http://schemas.openxmlformats.org/officeDocument/2006/relationships/tableStyles" Target="tableStyles.xml" /><Relationship Id="rId2" Type="http://schemas.openxmlformats.org/officeDocument/2006/relationships/notesMaster" Target="notesMasters/notesMaster1.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336C6A-BAC2-48BD-ACCA-3D5EA56911DE}" type="datetimeFigureOut">
              <a:rPr lang="zh-CN" altLang="en-US" smtClean="0"/>
              <a:t>2020/6/10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8A8203-4A01-46DB-8278-129ED96CFBB3}" type="slidenum">
              <a:rPr lang="zh-CN" altLang="en-US" smtClean="0"/>
              <a:t>‹#›</a:t>
            </a:fld>
            <a:endParaRPr lang="zh-CN" altLang="en-US"/>
          </a:p>
        </p:txBody>
      </p:sp>
    </p:spTree>
    <p:extLst>
      <p:ext uri="{BB962C8B-B14F-4D97-AF65-F5344CB8AC3E}">
        <p14:creationId xmlns:p14="http://schemas.microsoft.com/office/powerpoint/2010/main" val="226121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8A8203-4A01-46DB-8278-129ED96CFBB3}"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8A8203-4A01-46DB-8278-129ED96CFBB3}"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8A8203-4A01-46DB-8278-129ED96CFBB3}" type="slidenum">
              <a:rPr lang="zh-CN" altLang="en-US" smtClean="0"/>
              <a:t>12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jpeg"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pic>
        <p:nvPicPr>
          <p:cNvPr id="7" name="图片 6"/>
          <p:cNvPicPr>
            <a:picLocks noChangeAspect="1"/>
          </p:cNvPicPr>
          <p:nvPr userDrawn="1"/>
        </p:nvPicPr>
        <p:blipFill>
          <a:blip r:embed="rId1"/>
          <a:srcRect l="28708" b="23834"/>
          <a:stretch>
            <a:fillRect/>
          </a:stretch>
        </p:blipFill>
        <p:spPr>
          <a:xfrm>
            <a:off x="0" y="-1"/>
            <a:ext cx="12192000" cy="7324817"/>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04830" cy="1144588"/>
          </a:xfrm>
          <a:prstGeom prst="rect">
            <a:avLst/>
          </a:prstGeom>
        </p:spPr>
      </p:pic>
      <p:pic>
        <p:nvPicPr>
          <p:cNvPr id="10" name="图片 9" descr="QQ图片20200527165215"/>
          <p:cNvPicPr>
            <a:picLocks noChangeAspect="1"/>
          </p:cNvPicPr>
          <p:nvPr userDrawn="1"/>
        </p:nvPicPr>
        <p:blipFill>
          <a:blip r:embed="rId3"/>
          <a:stretch>
            <a:fillRect/>
          </a:stretch>
        </p:blipFill>
        <p:spPr>
          <a:xfrm>
            <a:off x="9521825" y="253365"/>
            <a:ext cx="2095500" cy="638175"/>
          </a:xfrm>
          <a:prstGeom prst="rect">
            <a:avLst/>
          </a:prstGeom>
        </p:spPr>
      </p:pic>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FA34DB-72CD-4F12-BE10-2F999E5233A0}" type="datetimeFigureOut">
              <a:rPr lang="zh-CN" altLang="en-US" smtClean="0"/>
              <a:t>2020/6/10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06584EC-1877-4AF5-8B47-0A0D3037C7A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7000" p14:dur="2000"/>
    </mc:Choice>
    <mc:Fallback>
      <p:transition spd="slow" advTm="7000"/>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3.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10" name="图片 9" descr="QQ图片20200527165215"/>
          <p:cNvPicPr>
            <a:picLocks noChangeAspect="1"/>
          </p:cNvPicPr>
          <p:nvPr userDrawn="1"/>
        </p:nvPicPr>
        <p:blipFill>
          <a:blip r:embed="rId12"/>
          <a:stretch>
            <a:fillRect/>
          </a:stretch>
        </p:blipFill>
        <p:spPr>
          <a:xfrm>
            <a:off x="9521825" y="253365"/>
            <a:ext cx="2095500" cy="6381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Tm="7000" p14:dur="2000"/>
    </mc:Choice>
    <mc:Fallback>
      <p:transition spd="slow" advTm="7000"/>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4.png" /><Relationship Id="rId2" Type="http://schemas.openxmlformats.org/officeDocument/2006/relationships/notesSlide" Target="../notesSlides/notesSlide3.xml" /><Relationship Id="rId3" Type="http://schemas.openxmlformats.org/officeDocument/2006/relationships/image" Target="../media/image1.png" /><Relationship Id="rId4" Type="http://schemas.openxmlformats.org/officeDocument/2006/relationships/image" Target="../media/image5.png" /><Relationship Id="rId5" Type="http://schemas.microsoft.com/office/2007/relationships/hdphoto" Target="../media/image9.wdp" /><Relationship Id="rId6" Type="http://schemas.openxmlformats.org/officeDocument/2006/relationships/image" Target="../media/image10.png" /><Relationship Id="rId7" Type="http://schemas.openxmlformats.org/officeDocument/2006/relationships/image" Target="../media/image11.jpeg" /><Relationship Id="rId8" Type="http://schemas.openxmlformats.org/officeDocument/2006/relationships/image" Target="../media/image12.png" /><Relationship Id="rId9" Type="http://schemas.openxmlformats.org/officeDocument/2006/relationships/image" Target="../media/image1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image" Target="../media/image5.png" /><Relationship Id="rId5" Type="http://schemas.microsoft.com/office/2007/relationships/hdphoto" Target="../media/image6.wdp" /><Relationship Id="rId6"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png" /><Relationship Id="rId4" Type="http://schemas.openxmlformats.org/officeDocument/2006/relationships/image" Target="../media/image5.png" /><Relationship Id="rId5" Type="http://schemas.microsoft.com/office/2007/relationships/hdphoto" Target="../media/image7.wdp" /><Relationship Id="rId6" Type="http://schemas.openxmlformats.org/officeDocument/2006/relationships/image" Target="../media/image8.png" /><Relationship Id="rId7"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64515" y="1784985"/>
            <a:ext cx="11447145" cy="2790190"/>
          </a:xfrm>
        </p:spPr>
        <p:txBody>
          <a:bodyPr/>
          <a:lstStyle/>
          <a:p>
            <a:pPr marL="0" indent="0" fontAlgn="auto">
              <a:lnSpc>
                <a:spcPct val="200000"/>
              </a:lnSpc>
              <a:buNone/>
            </a:pPr>
            <a:r>
              <a:rPr lang="en-US" altLang="zh-CN"/>
              <a:t>      </a:t>
            </a:r>
            <a:r>
              <a:rPr lang="zh-CN" altLang="en-US"/>
              <a:t>2020年</a:t>
            </a:r>
            <a:r>
              <a:rPr lang="en-US" altLang="zh-CN"/>
              <a:t>4</a:t>
            </a:r>
            <a:r>
              <a:rPr lang="zh-CN" altLang="en-US"/>
              <a:t>月</a:t>
            </a:r>
            <a:r>
              <a:rPr lang="en-US" altLang="zh-CN"/>
              <a:t>9</a:t>
            </a:r>
            <a:r>
              <a:rPr lang="zh-CN" altLang="en-US"/>
              <a:t>日，中共中央、国务院印发《关于构建更加完善的要素市场化配置体制机制的意见》。这是党中央、国务院第一次对推进要素市场化配置改革进行总体部署。</a:t>
            </a:r>
          </a:p>
        </p:txBody>
      </p:sp>
      <p:sp>
        <p:nvSpPr>
          <p:cNvPr id="2" name="矩形 1"/>
          <p:cNvSpPr/>
          <p:nvPr/>
        </p:nvSpPr>
        <p:spPr>
          <a:xfrm>
            <a:off x="5145405" y="833120"/>
            <a:ext cx="3212465" cy="706755"/>
          </a:xfrm>
          <a:prstGeom prst="rect">
            <a:avLst/>
          </a:prstGeom>
        </p:spPr>
        <p:txBody>
          <a:bodyPr wrap="square">
            <a:spAutoFit/>
          </a:bodyPr>
          <a:lstStyle/>
          <a:p>
            <a:r>
              <a:rPr lang="zh-CN" sz="4000" b="1" smtClean="0">
                <a:latin typeface="微软雅黑" panose="020b0503020204020204" pitchFamily="34" charset="-122"/>
                <a:ea typeface="微软雅黑" panose="020b0503020204020204" pitchFamily="34" charset="-122"/>
              </a:rPr>
              <a:t>时 政 播 报</a:t>
            </a:r>
            <a:endParaRPr lang="zh-CN" sz="4000" b="1" i="0" smtClean="0">
              <a:effectLst/>
              <a:latin typeface="微软雅黑" panose="020b0503020204020204" pitchFamily="34" charset="-122"/>
              <a:ea typeface="微软雅黑" panose="020b0503020204020204" pitchFamily="34" charset="-122"/>
            </a:endParaRPr>
          </a:p>
        </p:txBody>
      </p:sp>
      <p:pic>
        <p:nvPicPr>
          <p:cNvPr id="4" name="图片 3" descr="播报喇叭"/>
          <p:cNvPicPr>
            <a:picLocks noChangeAspect="1"/>
          </p:cNvPicPr>
          <p:nvPr/>
        </p:nvPicPr>
        <p:blipFill>
          <a:blip r:embed="rId2"/>
          <a:stretch>
            <a:fillRect/>
          </a:stretch>
        </p:blipFill>
        <p:spPr>
          <a:xfrm>
            <a:off x="7065645" y="4101465"/>
            <a:ext cx="2536825" cy="22910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01625" y="624205"/>
            <a:ext cx="3815080" cy="632460"/>
          </a:xfrm>
          <a:prstGeom prst="rect">
            <a:avLst/>
          </a:prstGeom>
          <a:noFill/>
        </p:spPr>
        <p:txBody>
          <a:bodyPr wrap="none" rtlCol="0" anchor="t">
            <a:spAutoFit/>
          </a:bodyPr>
          <a:lstStyle/>
          <a:p>
            <a:pPr marL="387350" indent="-6350">
              <a:lnSpc>
                <a:spcPct val="110000"/>
              </a:lnSpc>
              <a:spcAft>
                <a:spcPts val="945"/>
              </a:spcAft>
            </a:pPr>
            <a:r>
              <a:rPr lang="zh-CN" altLang="en-US" sz="3200" b="1">
                <a:cs typeface="+mn-ea"/>
                <a:sym typeface="+mn-lt"/>
              </a:rPr>
              <a:t>《经济生活》解读</a:t>
            </a:r>
          </a:p>
        </p:txBody>
      </p:sp>
      <p:sp>
        <p:nvSpPr>
          <p:cNvPr id="6" name="内容占位符 5"/>
          <p:cNvSpPr>
            <a:spLocks noGrp="1"/>
          </p:cNvSpPr>
          <p:nvPr>
            <p:ph idx="1"/>
          </p:nvPr>
        </p:nvSpPr>
        <p:spPr>
          <a:xfrm>
            <a:off x="210820" y="3695700"/>
            <a:ext cx="12080875" cy="3488055"/>
          </a:xfrm>
        </p:spPr>
        <p:txBody>
          <a:bodyPr/>
          <a:lstStyle/>
          <a:p>
            <a:pPr marL="0" indent="0" fontAlgn="auto">
              <a:lnSpc>
                <a:spcPct val="200000"/>
              </a:lnSpc>
              <a:buNone/>
            </a:pPr>
            <a:r>
              <a:rPr lang="en-US"/>
              <a:t>4.</a:t>
            </a:r>
            <a:r>
              <a:rPr lang="zh-CN" altLang="en-US"/>
              <a:t>市场在资源配置中起决定作用是基础，政府宏观调控起辅助作用，政府和市场相互补位、协调配合的结合点，实现有效的市场和有为的政府。</a:t>
            </a:r>
            <a:r>
              <a:rPr lang="zh-CN" altLang="en-US">
                <a:latin typeface="楷体" panose="02010609060101010101" charset="-122"/>
                <a:ea typeface="楷体" panose="02010609060101010101" charset="-122"/>
              </a:rPr>
              <a:t>要素市场化配置需要尊重市场经济一般规律，最大限度减少政府对市场资源的直接配置和对微观经济活动的直接干预。</a:t>
            </a:r>
          </a:p>
        </p:txBody>
      </p:sp>
      <p:sp>
        <p:nvSpPr>
          <p:cNvPr id="7" name="内容占位符 2"/>
          <p:cNvSpPr>
            <a:spLocks noGrp="1"/>
          </p:cNvSpPr>
          <p:nvPr/>
        </p:nvSpPr>
        <p:spPr>
          <a:xfrm>
            <a:off x="210820" y="1170940"/>
            <a:ext cx="11588750" cy="28898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200000"/>
              </a:lnSpc>
              <a:buNone/>
            </a:pPr>
            <a:r>
              <a:rPr lang="en-US"/>
              <a:t>3.</a:t>
            </a:r>
            <a:r>
              <a:rPr lang="zh-CN" altLang="en-US"/>
              <a:t>市场主要靠价格涨落和供求关系的变化配置资源</a:t>
            </a:r>
            <a:r>
              <a:t>。</a:t>
            </a:r>
            <a:r>
              <a:rPr lang="zh-CN"/>
              <a:t>市场配置资源有利于实现资源的合理配置，提高资源的利用效率。</a:t>
            </a:r>
            <a:r>
              <a:rPr>
                <a:latin typeface="楷体" panose="02010609060101010101" charset="-122"/>
                <a:ea typeface="楷体" panose="02010609060101010101" charset="-122"/>
              </a:rPr>
              <a:t>要素市场化配置</a:t>
            </a:r>
            <a:r>
              <a:rPr lang="zh-CN">
                <a:latin typeface="楷体" panose="02010609060101010101" charset="-122"/>
                <a:ea typeface="楷体" panose="02010609060101010101" charset="-122"/>
              </a:rPr>
              <a:t>有利于</a:t>
            </a:r>
            <a:r>
              <a:rPr>
                <a:latin typeface="楷体" panose="02010609060101010101" charset="-122"/>
                <a:ea typeface="楷体" panose="02010609060101010101" charset="-122"/>
              </a:rPr>
              <a:t>提高要素配置效率。</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01625" y="337185"/>
            <a:ext cx="3815080" cy="632460"/>
          </a:xfrm>
          <a:prstGeom prst="rect">
            <a:avLst/>
          </a:prstGeom>
          <a:noFill/>
        </p:spPr>
        <p:txBody>
          <a:bodyPr wrap="none" rtlCol="0" anchor="t">
            <a:spAutoFit/>
          </a:bodyPr>
          <a:lstStyle/>
          <a:p>
            <a:pPr marL="387350" indent="-6350">
              <a:lnSpc>
                <a:spcPct val="110000"/>
              </a:lnSpc>
              <a:spcAft>
                <a:spcPts val="945"/>
              </a:spcAft>
            </a:pPr>
            <a:r>
              <a:rPr lang="zh-CN" altLang="en-US" sz="3200" b="1">
                <a:cs typeface="+mn-ea"/>
                <a:sym typeface="+mn-lt"/>
              </a:rPr>
              <a:t>《经济生活》解读</a:t>
            </a:r>
          </a:p>
        </p:txBody>
      </p:sp>
      <p:sp>
        <p:nvSpPr>
          <p:cNvPr id="2" name="内容占位符 2"/>
          <p:cNvSpPr>
            <a:spLocks noGrp="1"/>
          </p:cNvSpPr>
          <p:nvPr/>
        </p:nvSpPr>
        <p:spPr>
          <a:xfrm>
            <a:off x="301625" y="969645"/>
            <a:ext cx="11588750" cy="28898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200000"/>
              </a:lnSpc>
              <a:buNone/>
            </a:pPr>
            <a:r>
              <a:rPr lang="en-US">
                <a:latin typeface="微软雅黑" panose="020b0503020204020204" pitchFamily="34" charset="-122"/>
                <a:ea typeface="微软雅黑" panose="020b0503020204020204" pitchFamily="34" charset="-122"/>
                <a:cs typeface="微软雅黑" panose="020b0503020204020204" pitchFamily="34" charset="-122"/>
              </a:rPr>
              <a:t>5.我国经济已由高速增长阶段转向高质量发展阶段</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atin typeface="微软雅黑" panose="020b0503020204020204" pitchFamily="34" charset="-122"/>
                <a:ea typeface="微软雅黑" panose="020b0503020204020204" pitchFamily="34" charset="-122"/>
                <a:cs typeface="微软雅黑" panose="020b0503020204020204" pitchFamily="34" charset="-122"/>
              </a:rPr>
              <a:t>建设现代化经济体系我国发展的战略目标。</a:t>
            </a:r>
            <a:r>
              <a:rPr>
                <a:latin typeface="楷体" panose="02010609060101010101" charset="-122"/>
                <a:ea typeface="楷体" panose="02010609060101010101" charset="-122"/>
                <a:cs typeface="楷体" panose="02010609060101010101" charset="-122"/>
              </a:rPr>
              <a:t>完善要素市场化配置</a:t>
            </a:r>
            <a:r>
              <a:rPr lang="zh-CN">
                <a:latin typeface="楷体" panose="02010609060101010101" charset="-122"/>
                <a:ea typeface="楷体" panose="02010609060101010101" charset="-122"/>
                <a:cs typeface="楷体" panose="02010609060101010101" charset="-122"/>
              </a:rPr>
              <a:t>有利于</a:t>
            </a:r>
            <a:r>
              <a:rPr>
                <a:latin typeface="楷体" panose="02010609060101010101" charset="-122"/>
                <a:ea typeface="楷体" panose="02010609060101010101" charset="-122"/>
                <a:cs typeface="楷体" panose="02010609060101010101" charset="-122"/>
              </a:rPr>
              <a:t>推动高质量发展</a:t>
            </a:r>
            <a:r>
              <a:rPr lang="zh-CN">
                <a:latin typeface="楷体" panose="02010609060101010101" charset="-122"/>
                <a:ea typeface="楷体" panose="02010609060101010101" charset="-122"/>
                <a:cs typeface="楷体" panose="02010609060101010101" charset="-122"/>
              </a:rPr>
              <a:t>，建设现代化经济体系。</a:t>
            </a:r>
          </a:p>
        </p:txBody>
      </p:sp>
      <p:sp>
        <p:nvSpPr>
          <p:cNvPr id="6" name="内容占位符 5"/>
          <p:cNvSpPr>
            <a:spLocks noGrp="1"/>
          </p:cNvSpPr>
          <p:nvPr>
            <p:ph idx="1"/>
          </p:nvPr>
        </p:nvSpPr>
        <p:spPr>
          <a:xfrm>
            <a:off x="301625" y="3687445"/>
            <a:ext cx="11588750" cy="2068830"/>
          </a:xfrm>
        </p:spPr>
        <p:txBody>
          <a:bodyPr/>
          <a:lstStyle/>
          <a:p>
            <a:pPr marL="0" indent="0" fontAlgn="auto">
              <a:lnSpc>
                <a:spcPct val="200000"/>
              </a:lnSpc>
              <a:buNone/>
            </a:pPr>
            <a:r>
              <a:rPr lang="en-US"/>
              <a:t>6.推动高质量发展，破解发展难题，必须牢固树立并切实贯彻</a:t>
            </a:r>
            <a:r>
              <a:rPr lang="zh-CN" altLang="en-US"/>
              <a:t>落实新发展理念</a:t>
            </a:r>
            <a:r>
              <a:t>。</a:t>
            </a:r>
            <a:r>
              <a:rPr>
                <a:latin typeface="楷体" panose="02010609060101010101" charset="-122"/>
                <a:ea typeface="楷体" panose="02010609060101010101" charset="-122"/>
                <a:sym typeface="+mn-ea"/>
              </a:rPr>
              <a:t>要素市场化配置</a:t>
            </a:r>
            <a:r>
              <a:rPr lang="zh-CN">
                <a:latin typeface="楷体" panose="02010609060101010101" charset="-122"/>
                <a:ea typeface="楷体" panose="02010609060101010101" charset="-122"/>
                <a:sym typeface="+mn-ea"/>
              </a:rPr>
              <a:t>体现了创新、共享、开放的发展理念。</a:t>
            </a:r>
          </a:p>
        </p:txBody>
      </p:sp>
      <p:sp>
        <p:nvSpPr>
          <p:cNvPr id="7" name="内容占位符 2"/>
          <p:cNvSpPr>
            <a:spLocks noGrp="1"/>
          </p:cNvSpPr>
          <p:nvPr/>
        </p:nvSpPr>
        <p:spPr>
          <a:xfrm>
            <a:off x="229235" y="5689600"/>
            <a:ext cx="11590655" cy="14712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en-US" altLang="zh-CN"/>
              <a:t>7.</a:t>
            </a:r>
            <a:r>
              <a:rPr lang="zh-CN" altLang="en-US"/>
              <a:t>社会主义市场经济本质上是法治经济。</a:t>
            </a:r>
            <a:r>
              <a:rPr lang="zh-CN" altLang="en-US">
                <a:latin typeface="楷体" panose="02010609060101010101" charset="-122"/>
                <a:ea typeface="楷体" panose="02010609060101010101" charset="-122"/>
              </a:rPr>
              <a:t>要素市场化配置改革需要完善要素市场的相关法律，补齐相关法律短板。</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stretch>
            <a:fillRect/>
          </a:stretch>
        </p:blipFill>
        <p:spPr>
          <a:xfrm>
            <a:off x="-3407" y="0"/>
            <a:ext cx="12195407" cy="6858000"/>
          </a:xfrm>
          <a:prstGeom prst="rect">
            <a:avLst/>
          </a:prstGeom>
        </p:spPr>
      </p:pic>
      <p:pic>
        <p:nvPicPr>
          <p:cNvPr id="10" name="图片 9"/>
          <p:cNvPicPr>
            <a:picLocks noChangeAspect="1"/>
          </p:cNvPicPr>
          <p:nvPr/>
        </p:nvPicPr>
        <p:blipFill>
          <a:blip r:embed="rId4">
            <a:extLst>
              <a:ext uri="{BEBA8EAE-BF5A-486C-A8C5-ECC9F3942E4B}">
                <a14:imgProps xmlns:a14="http://schemas.microsoft.com/office/drawing/2010/main">
                  <a14:imgLayer r:embed="rId5">
                    <a14:imgEffect>
                      <a14:backgroundRemoval t="9991" b="97479" l="0" r="100000">
                        <a14:foregroundMark x1="13320" y1="82073" x2="26040" y2="76564"/>
                        <a14:foregroundMark x1="20240" y1="40056" x2="22920" y2="59290"/>
                        <a14:foregroundMark x1="32080" y1="50420" x2="34840" y2="63212"/>
                        <a14:foregroundMark x1="20880" y1="32213" x2="20880" y2="58357"/>
                        <a14:foregroundMark x1="21200" y1="58357" x2="21840" y2="70775"/>
                        <a14:foregroundMark x1="22160" y1="34080" x2="26120" y2="50233"/>
                        <a14:foregroundMark x1="41120" y1="83193" x2="54920" y2="85061"/>
                        <a14:foregroundMark x1="22840" y1="97479" x2="79600" y2="90570"/>
                      </a14:backgroundRemoval>
                    </a14:imgEffect>
                  </a14:imgLayer>
                </a14:imgProps>
              </a:ext>
              <a:ext uri="{28A0092B-C50C-407E-A947-70E740481C1C}">
                <a14:useLocalDpi xmlns:a14="http://schemas.microsoft.com/office/drawing/2010/main" val="0"/>
              </a:ext>
            </a:extLst>
          </a:blip>
          <a:srcRect b="13360"/>
          <a:stretch>
            <a:fillRect/>
          </a:stretch>
        </p:blipFill>
        <p:spPr>
          <a:xfrm>
            <a:off x="0" y="2416327"/>
            <a:ext cx="12192000" cy="4525247"/>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02816" y="2808991"/>
            <a:ext cx="2262867" cy="1531684"/>
          </a:xfrm>
          <a:prstGeom prst="rect">
            <a:avLst/>
          </a:prstGeom>
        </p:spPr>
      </p:pic>
      <p:sp>
        <p:nvSpPr>
          <p:cNvPr id="12" name="文本框 11"/>
          <p:cNvSpPr txBox="1"/>
          <p:nvPr/>
        </p:nvSpPr>
        <p:spPr>
          <a:xfrm>
            <a:off x="3106169" y="1976565"/>
            <a:ext cx="7203636" cy="1445260"/>
          </a:xfrm>
          <a:prstGeom prst="rect">
            <a:avLst/>
          </a:prstGeom>
          <a:noFill/>
        </p:spPr>
        <p:txBody>
          <a:bodyPr wrap="square" rtlCol="0">
            <a:spAutoFit/>
          </a:bodyPr>
          <a:lstStyle>
            <a:defPPr>
              <a:defRPr lang="zh-CN"/>
            </a:defPPr>
            <a:lvl1pPr algn="ctr">
              <a:defRPr sz="7200" b="1">
                <a:blipFill>
                  <a:blip r:embed="rId7"/>
                  <a:stretch>
                    <a:fillRect/>
                  </a:stretch>
                </a:blipFill>
                <a:latin typeface="迷你简习字" panose="020b0602010101010101" pitchFamily="33" charset="-122"/>
                <a:ea typeface="迷你简习字" panose="020b0602010101010101" pitchFamily="33" charset="-122"/>
              </a:defRPr>
            </a:lvl1pPr>
          </a:lstStyle>
          <a:p>
            <a:r>
              <a:rPr lang="zh-CN" sz="8800"/>
              <a:t>谢谢观看！</a:t>
            </a:r>
          </a:p>
        </p:txBody>
      </p:sp>
      <p:pic>
        <p:nvPicPr>
          <p:cNvPr id="21" name="图片 20"/>
          <p:cNvPicPr>
            <a:picLocks noChangeAspect="1"/>
          </p:cNvPicPr>
          <p:nvPr/>
        </p:nvPicPr>
        <p:blipFill>
          <a:blip r:embed="rId8">
            <a:extLst>
              <a:ext uri="{28A0092B-C50C-407E-A947-70E740481C1C}">
                <a14:useLocalDpi xmlns:a14="http://schemas.microsoft.com/office/drawing/2010/main" val="0"/>
              </a:ext>
            </a:extLst>
          </a:blip>
          <a:srcRect l="81354" t="25593" r="6250" b="61851"/>
          <a:stretch>
            <a:fillRect/>
          </a:stretch>
        </p:blipFill>
        <p:spPr>
          <a:xfrm>
            <a:off x="10383983" y="1115961"/>
            <a:ext cx="1511300" cy="861030"/>
          </a:xfrm>
          <a:prstGeom prst="rect">
            <a:avLst/>
          </a:prstGeom>
        </p:spPr>
      </p:pic>
      <p:pic>
        <p:nvPicPr>
          <p:cNvPr id="13" name="图片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0"/>
            <a:ext cx="2695619" cy="2231923"/>
          </a:xfrm>
          <a:prstGeom prst="rect">
            <a:avLst/>
          </a:prstGeom>
        </p:spPr>
      </p:pic>
      <p:pic>
        <p:nvPicPr>
          <p:cNvPr id="22" name="New picture" hidden="1"/>
          <p:cNvPicPr/>
          <p:nvPr/>
        </p:nvPicPr>
        <p:blipFill>
          <a:blip r:embed="rId10"/>
          <a:stretch>
            <a:fillRect/>
          </a:stretch>
        </p:blipFill>
        <p:spPr>
          <a:xfrm>
            <a:off x="12344400" y="11404600"/>
            <a:ext cx="393700" cy="469900"/>
          </a:xfrm>
          <a:prstGeom prst="cube">
            <a:avLst/>
          </a:prstGeom>
        </p:spPr>
      </p:pic>
    </p:spTree>
  </p:cSld>
  <p:clrMapOvr>
    <a:masterClrMapping/>
  </p:clrMapOvr>
  <p:transition spd="slow">
    <p:push dir="u"/>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stretch>
            <a:fillRect/>
          </a:stretch>
        </p:blipFill>
        <p:spPr>
          <a:xfrm>
            <a:off x="-3407" y="0"/>
            <a:ext cx="12195407" cy="6858000"/>
          </a:xfrm>
          <a:prstGeom prst="rect">
            <a:avLst/>
          </a:prstGeom>
        </p:spPr>
      </p:pic>
      <p:pic>
        <p:nvPicPr>
          <p:cNvPr id="10" name="图片 9"/>
          <p:cNvPicPr>
            <a:picLocks noChangeAspect="1"/>
          </p:cNvPicPr>
          <p:nvPr/>
        </p:nvPicPr>
        <p:blipFill>
          <a:blip r:embed="rId4">
            <a:extLst>
              <a:ext uri="{BEBA8EAE-BF5A-486C-A8C5-ECC9F3942E4B}">
                <a14:imgProps xmlns:a14="http://schemas.microsoft.com/office/drawing/2010/main">
                  <a14:imgLayer r:embed="rId5">
                    <a14:imgEffect>
                      <a14:backgroundRemoval t="9991" b="97479" l="0" r="100000">
                        <a14:foregroundMark x1="13320" y1="82073" x2="26040" y2="76564"/>
                        <a14:foregroundMark x1="20240" y1="40056" x2="22920" y2="59290"/>
                        <a14:foregroundMark x1="32080" y1="50420" x2="34840" y2="63212"/>
                        <a14:foregroundMark x1="20880" y1="32213" x2="20880" y2="58357"/>
                        <a14:foregroundMark x1="21200" y1="58357" x2="21840" y2="70775"/>
                        <a14:foregroundMark x1="22160" y1="34080" x2="26120" y2="50233"/>
                        <a14:foregroundMark x1="41120" y1="83193" x2="54920" y2="85061"/>
                        <a14:foregroundMark x1="22840" y1="97479" x2="79600" y2="90570"/>
                      </a14:backgroundRemoval>
                    </a14:imgEffect>
                  </a14:imgLayer>
                </a14:imgProps>
              </a:ext>
              <a:ext uri="{28A0092B-C50C-407E-A947-70E740481C1C}">
                <a14:useLocalDpi xmlns:a14="http://schemas.microsoft.com/office/drawing/2010/main" val="0"/>
              </a:ext>
            </a:extLst>
          </a:blip>
          <a:srcRect b="13360"/>
          <a:stretch>
            <a:fillRect/>
          </a:stretch>
        </p:blipFill>
        <p:spPr>
          <a:xfrm>
            <a:off x="-3175" y="2406802"/>
            <a:ext cx="12192000" cy="4525247"/>
          </a:xfrm>
          <a:prstGeom prst="rect">
            <a:avLst/>
          </a:prstGeom>
        </p:spPr>
      </p:pic>
      <p:sp>
        <p:nvSpPr>
          <p:cNvPr id="2" name="矩形 1"/>
          <p:cNvSpPr/>
          <p:nvPr/>
        </p:nvSpPr>
        <p:spPr>
          <a:xfrm>
            <a:off x="8202179" y="3536274"/>
            <a:ext cx="2011680" cy="645160"/>
          </a:xfrm>
          <a:prstGeom prst="rect">
            <a:avLst/>
          </a:prstGeom>
        </p:spPr>
        <p:txBody>
          <a:bodyPr wrap="none">
            <a:spAutoFit/>
          </a:bodyPr>
          <a:lstStyle/>
          <a:p>
            <a:r>
              <a:rPr lang="zh-CN" sz="3600" smtClean="0">
                <a:latin typeface="微软雅黑" panose="020b0503020204020204" pitchFamily="34" charset="-122"/>
                <a:ea typeface="微软雅黑" panose="020b0503020204020204" pitchFamily="34" charset="-122"/>
              </a:rPr>
              <a:t>阳光小政</a:t>
            </a:r>
            <a:endParaRPr lang="zh-CN" sz="3600" i="0">
              <a:effectLst/>
              <a:latin typeface="微软雅黑" panose="020b0503020204020204" pitchFamily="34" charset="-122"/>
              <a:ea typeface="微软雅黑" panose="020b0503020204020204" pitchFamily="34" charset="-122"/>
            </a:endParaRPr>
          </a:p>
        </p:txBody>
      </p:sp>
      <p:sp>
        <p:nvSpPr>
          <p:cNvPr id="3" name="矩形 2"/>
          <p:cNvSpPr/>
          <p:nvPr/>
        </p:nvSpPr>
        <p:spPr>
          <a:xfrm>
            <a:off x="1652954" y="1553845"/>
            <a:ext cx="9161584" cy="1200329"/>
          </a:xfrm>
          <a:prstGeom prst="rect">
            <a:avLst/>
          </a:prstGeom>
        </p:spPr>
        <p:txBody>
          <a:bodyPr wrap="square">
            <a:spAutoFit/>
          </a:bodyPr>
          <a:lstStyle/>
          <a:p>
            <a:r>
              <a:rPr lang="zh-CN" altLang="en-US" sz="7200" b="1" smtClean="0">
                <a:latin typeface="微软雅黑" panose="020b0503020204020204" pitchFamily="34" charset="-122"/>
                <a:ea typeface="微软雅黑" panose="020b0503020204020204" pitchFamily="34" charset="-122"/>
              </a:rPr>
              <a:t>专题九  </a:t>
            </a:r>
            <a:r>
              <a:rPr lang="zh-CN" sz="7200" b="1" smtClean="0">
                <a:latin typeface="微软雅黑" panose="020b0503020204020204" pitchFamily="34" charset="-122"/>
                <a:ea typeface="微软雅黑" panose="020b0503020204020204" pitchFamily="34" charset="-122"/>
              </a:rPr>
              <a:t>要 素 市 场 化</a:t>
            </a:r>
            <a:endParaRPr lang="zh-CN" sz="7200" b="1" i="0">
              <a:effectLst/>
              <a:latin typeface="微软雅黑" panose="020b0503020204020204" pitchFamily="34" charset="-122"/>
              <a:ea typeface="微软雅黑" panose="020b0503020204020204" pitchFamily="34" charset="-122"/>
            </a:endParaRPr>
          </a:p>
        </p:txBody>
      </p:sp>
      <p:pic>
        <p:nvPicPr>
          <p:cNvPr id="4" name="图片 3" descr="QQ图片20200527165215"/>
          <p:cNvPicPr>
            <a:picLocks noChangeAspect="1"/>
          </p:cNvPicPr>
          <p:nvPr/>
        </p:nvPicPr>
        <p:blipFill>
          <a:blip r:embed="rId6"/>
          <a:stretch>
            <a:fillRect/>
          </a:stretch>
        </p:blipFill>
        <p:spPr>
          <a:xfrm>
            <a:off x="9882505" y="435610"/>
            <a:ext cx="2095500" cy="638175"/>
          </a:xfrm>
          <a:prstGeom prst="rect">
            <a:avLst/>
          </a:prstGeom>
        </p:spPr>
      </p:pic>
    </p:spTree>
  </p:cSld>
  <p:clrMapOvr>
    <a:masterClrMapping/>
  </p:clrMapOvr>
  <p:transition spd="slow">
    <p:push dir="u"/>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stretch>
            <a:fillRect/>
          </a:stretch>
        </p:blipFill>
        <p:spPr>
          <a:xfrm>
            <a:off x="-3407" y="0"/>
            <a:ext cx="12195407" cy="6858000"/>
          </a:xfrm>
          <a:prstGeom prst="rect">
            <a:avLst/>
          </a:prstGeom>
        </p:spPr>
      </p:pic>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backgroundRemoval t="9991" b="97479" l="0" r="100000">
                        <a14:foregroundMark x1="13320" y1="82073" x2="26040" y2="76564"/>
                        <a14:foregroundMark x1="20240" y1="40056" x2="22920" y2="59290"/>
                        <a14:foregroundMark x1="32080" y1="50420" x2="34840" y2="63212"/>
                        <a14:foregroundMark x1="20880" y1="32213" x2="20880" y2="58357"/>
                        <a14:foregroundMark x1="21200" y1="58357" x2="21840" y2="70775"/>
                        <a14:foregroundMark x1="22160" y1="34080" x2="26120" y2="50233"/>
                        <a14:foregroundMark x1="41120" y1="83193" x2="54920" y2="85061"/>
                        <a14:foregroundMark x1="22840" y1="97479" x2="79600" y2="90570"/>
                      </a14:backgroundRemoval>
                    </a14:imgEffect>
                  </a14:imgLayer>
                </a14:imgProps>
              </a:ext>
              <a:ext uri="{28A0092B-C50C-407E-A947-70E740481C1C}">
                <a14:useLocalDpi xmlns:a14="http://schemas.microsoft.com/office/drawing/2010/main" val="0"/>
              </a:ext>
            </a:extLst>
          </a:blip>
          <a:srcRect b="13360"/>
          <a:stretch>
            <a:fillRect/>
          </a:stretch>
        </p:blipFill>
        <p:spPr>
          <a:xfrm>
            <a:off x="-3407" y="2397580"/>
            <a:ext cx="12192000" cy="4525247"/>
          </a:xfrm>
          <a:prstGeom prst="rect">
            <a:avLst/>
          </a:prstGeom>
        </p:spPr>
      </p:pic>
      <p:sp>
        <p:nvSpPr>
          <p:cNvPr id="10" name="矩形 9"/>
          <p:cNvSpPr/>
          <p:nvPr/>
        </p:nvSpPr>
        <p:spPr>
          <a:xfrm>
            <a:off x="1967875" y="1106368"/>
            <a:ext cx="1415772" cy="2627123"/>
          </a:xfrm>
          <a:prstGeom prst="rect">
            <a:avLst/>
          </a:prstGeom>
        </p:spPr>
        <p:txBody>
          <a:bodyPr vert="eaVert" wrap="square">
            <a:spAutoFit/>
          </a:bodyPr>
          <a:lstStyle/>
          <a:p>
            <a:pPr algn="dist"/>
            <a:r>
              <a:rPr lang="zh-CN" altLang="en-US" sz="8000" b="1" smtClean="0">
                <a:cs typeface="+mn-ea"/>
                <a:sym typeface="+mn-lt"/>
              </a:rPr>
              <a:t>目录</a:t>
            </a:r>
            <a:endParaRPr lang="zh-CN" altLang="en-US" sz="8000">
              <a:cs typeface="+mn-ea"/>
              <a:sym typeface="+mn-lt"/>
            </a:endParaRPr>
          </a:p>
        </p:txBody>
      </p:sp>
      <p:sp>
        <p:nvSpPr>
          <p:cNvPr id="11" name="矩形 10"/>
          <p:cNvSpPr/>
          <p:nvPr/>
        </p:nvSpPr>
        <p:spPr>
          <a:xfrm>
            <a:off x="3383647" y="2269041"/>
            <a:ext cx="553998" cy="2005205"/>
          </a:xfrm>
          <a:prstGeom prst="rect">
            <a:avLst/>
          </a:prstGeom>
        </p:spPr>
        <p:txBody>
          <a:bodyPr vert="eaVert" wrap="square">
            <a:spAutoFit/>
          </a:bodyPr>
          <a:lstStyle/>
          <a:p>
            <a:pPr algn="dist"/>
            <a:r>
              <a:rPr lang="en-US" altLang="zh-CN" sz="2400">
                <a:cs typeface="+mn-ea"/>
                <a:sym typeface="+mn-lt"/>
              </a:rPr>
              <a:t>contents</a:t>
            </a:r>
            <a:endParaRPr lang="zh-CN" altLang="en-US" sz="2400">
              <a:cs typeface="+mn-ea"/>
              <a:sym typeface="+mn-lt"/>
            </a:endParaRPr>
          </a:p>
        </p:txBody>
      </p:sp>
      <p:grpSp>
        <p:nvGrpSpPr>
          <p:cNvPr id="12" name="组合 11"/>
          <p:cNvGrpSpPr/>
          <p:nvPr/>
        </p:nvGrpSpPr>
        <p:grpSpPr>
          <a:xfrm>
            <a:off x="4367046" y="1950879"/>
            <a:ext cx="4725503" cy="567078"/>
            <a:chOff x="6103500" y="2227139"/>
            <a:chExt cx="4725503" cy="567078"/>
          </a:xfrm>
        </p:grpSpPr>
        <p:sp>
          <p:nvSpPr>
            <p:cNvPr id="13" name="圆角矩形 12"/>
            <p:cNvSpPr/>
            <p:nvPr/>
          </p:nvSpPr>
          <p:spPr>
            <a:xfrm>
              <a:off x="6103500" y="2227139"/>
              <a:ext cx="794900" cy="56707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smtClean="0">
                  <a:cs typeface="+mn-ea"/>
                  <a:sym typeface="+mn-lt"/>
                </a:rPr>
                <a:t>02</a:t>
              </a:r>
            </a:p>
          </p:txBody>
        </p:sp>
        <p:sp>
          <p:nvSpPr>
            <p:cNvPr id="14" name="圆角矩形 13"/>
            <p:cNvSpPr/>
            <p:nvPr/>
          </p:nvSpPr>
          <p:spPr>
            <a:xfrm>
              <a:off x="6103500" y="2227139"/>
              <a:ext cx="4640700" cy="56707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5" name="矩形 14"/>
            <p:cNvSpPr/>
            <p:nvPr/>
          </p:nvSpPr>
          <p:spPr>
            <a:xfrm>
              <a:off x="7090123" y="2272121"/>
              <a:ext cx="3738880" cy="521970"/>
            </a:xfrm>
            <a:prstGeom prst="rect">
              <a:avLst/>
            </a:prstGeom>
          </p:spPr>
          <p:txBody>
            <a:bodyPr wrap="none">
              <a:spAutoFit/>
            </a:bodyPr>
            <a:lstStyle/>
            <a:p>
              <a:pPr lvl="0" fontAlgn="base">
                <a:spcAft>
                  <a:spcPts val="10"/>
                </a:spcAft>
                <a:buClr>
                  <a:srgbClr val="000000"/>
                </a:buClr>
                <a:buSzPts val="1500"/>
              </a:pPr>
              <a:r>
                <a:rPr lang="zh-CN" altLang="en-US" sz="2800">
                  <a:cs typeface="+mn-ea"/>
                  <a:sym typeface="+mn-lt"/>
                </a:rPr>
                <a:t>要素为什么要市场化？</a:t>
              </a:r>
              <a:endParaRPr lang="zh-CN" altLang="en-US" sz="2800" kern="100">
                <a:solidFill>
                  <a:schemeClr val="tx1">
                    <a:lumMod val="75000"/>
                    <a:lumOff val="25000"/>
                  </a:schemeClr>
                </a:solidFill>
                <a:uFill>
                  <a:solidFill>
                    <a:srgbClr val="000000"/>
                  </a:solidFill>
                </a:uFill>
                <a:cs typeface="+mn-ea"/>
                <a:sym typeface="+mn-lt"/>
              </a:endParaRPr>
            </a:p>
          </p:txBody>
        </p:sp>
      </p:grpSp>
      <p:grpSp>
        <p:nvGrpSpPr>
          <p:cNvPr id="16" name="组合 15"/>
          <p:cNvGrpSpPr/>
          <p:nvPr/>
        </p:nvGrpSpPr>
        <p:grpSpPr>
          <a:xfrm>
            <a:off x="4367681" y="2965609"/>
            <a:ext cx="5356836" cy="567078"/>
            <a:chOff x="6103500" y="2992314"/>
            <a:chExt cx="5356836" cy="567078"/>
          </a:xfrm>
        </p:grpSpPr>
        <p:sp>
          <p:nvSpPr>
            <p:cNvPr id="17" name="圆角矩形 16"/>
            <p:cNvSpPr/>
            <p:nvPr/>
          </p:nvSpPr>
          <p:spPr>
            <a:xfrm>
              <a:off x="6103500" y="2992314"/>
              <a:ext cx="794900" cy="56707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smtClean="0">
                  <a:cs typeface="+mn-ea"/>
                  <a:sym typeface="+mn-lt"/>
                </a:rPr>
                <a:t>03</a:t>
              </a:r>
            </a:p>
          </p:txBody>
        </p:sp>
        <p:sp>
          <p:nvSpPr>
            <p:cNvPr id="18" name="圆角矩形 17"/>
            <p:cNvSpPr/>
            <p:nvPr/>
          </p:nvSpPr>
          <p:spPr>
            <a:xfrm>
              <a:off x="6103500" y="2992314"/>
              <a:ext cx="4640700" cy="56707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9" name="矩形 18"/>
            <p:cNvSpPr/>
            <p:nvPr/>
          </p:nvSpPr>
          <p:spPr>
            <a:xfrm>
              <a:off x="7089236" y="3037063"/>
              <a:ext cx="4371100" cy="521970"/>
            </a:xfrm>
            <a:prstGeom prst="rect">
              <a:avLst/>
            </a:prstGeom>
          </p:spPr>
          <p:txBody>
            <a:bodyPr wrap="square">
              <a:spAutoFit/>
            </a:bodyPr>
            <a:lstStyle/>
            <a:p>
              <a:pPr lvl="0" fontAlgn="base">
                <a:spcAft>
                  <a:spcPts val="15"/>
                </a:spcAft>
                <a:buClr>
                  <a:srgbClr val="000000"/>
                </a:buClr>
                <a:buSzPts val="1500"/>
              </a:pPr>
              <a:r>
                <a:rPr lang="zh-CN" altLang="en-US" sz="2800">
                  <a:cs typeface="+mn-ea"/>
                  <a:sym typeface="+mn-lt"/>
                </a:rPr>
                <a:t>要素如何才能市场化？</a:t>
              </a:r>
              <a:endParaRPr lang="zh-CN" altLang="en-US" sz="2800" kern="100">
                <a:solidFill>
                  <a:schemeClr val="tx1">
                    <a:lumMod val="75000"/>
                    <a:lumOff val="25000"/>
                  </a:schemeClr>
                </a:solidFill>
                <a:uFill>
                  <a:solidFill>
                    <a:srgbClr val="000000"/>
                  </a:solidFill>
                </a:uFill>
                <a:cs typeface="+mn-ea"/>
                <a:sym typeface="+mn-lt"/>
              </a:endParaRPr>
            </a:p>
          </p:txBody>
        </p:sp>
      </p:grpSp>
      <p:grpSp>
        <p:nvGrpSpPr>
          <p:cNvPr id="20" name="组合 19"/>
          <p:cNvGrpSpPr/>
          <p:nvPr/>
        </p:nvGrpSpPr>
        <p:grpSpPr>
          <a:xfrm>
            <a:off x="4346726" y="4111149"/>
            <a:ext cx="5276191" cy="567078"/>
            <a:chOff x="6103500" y="3738439"/>
            <a:chExt cx="5276191" cy="567078"/>
          </a:xfrm>
        </p:grpSpPr>
        <p:sp>
          <p:nvSpPr>
            <p:cNvPr id="21" name="圆角矩形 20"/>
            <p:cNvSpPr/>
            <p:nvPr/>
          </p:nvSpPr>
          <p:spPr>
            <a:xfrm>
              <a:off x="6103500" y="3738439"/>
              <a:ext cx="794900" cy="56707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smtClean="0">
                  <a:cs typeface="+mn-ea"/>
                  <a:sym typeface="+mn-lt"/>
                </a:rPr>
                <a:t>04</a:t>
              </a:r>
            </a:p>
          </p:txBody>
        </p:sp>
        <p:sp>
          <p:nvSpPr>
            <p:cNvPr id="22" name="圆角矩形 21"/>
            <p:cNvSpPr/>
            <p:nvPr/>
          </p:nvSpPr>
          <p:spPr>
            <a:xfrm>
              <a:off x="6103500" y="3738439"/>
              <a:ext cx="4640700" cy="56707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3" name="矩形 22"/>
            <p:cNvSpPr/>
            <p:nvPr/>
          </p:nvSpPr>
          <p:spPr>
            <a:xfrm>
              <a:off x="6593677" y="3740005"/>
              <a:ext cx="4786014" cy="565150"/>
            </a:xfrm>
            <a:prstGeom prst="rect">
              <a:avLst/>
            </a:prstGeom>
          </p:spPr>
          <p:txBody>
            <a:bodyPr wrap="square">
              <a:spAutoFit/>
            </a:bodyPr>
            <a:lstStyle/>
            <a:p>
              <a:pPr marL="413385" indent="-6350">
                <a:lnSpc>
                  <a:spcPct val="110000"/>
                </a:lnSpc>
                <a:spcAft>
                  <a:spcPts val="945"/>
                </a:spcAft>
              </a:pPr>
              <a:r>
                <a:rPr lang="zh-CN" altLang="zh-CN" sz="2800" kern="100">
                  <a:solidFill>
                    <a:schemeClr val="tx1"/>
                  </a:solidFill>
                  <a:cs typeface="+mn-ea"/>
                  <a:sym typeface="+mn-lt"/>
                </a:rPr>
                <a:t>要素市场化有何意义？</a:t>
              </a:r>
            </a:p>
          </p:txBody>
        </p:sp>
      </p:grpSp>
      <p:grpSp>
        <p:nvGrpSpPr>
          <p:cNvPr id="24" name="组合 23"/>
          <p:cNvGrpSpPr/>
          <p:nvPr/>
        </p:nvGrpSpPr>
        <p:grpSpPr>
          <a:xfrm>
            <a:off x="4285766" y="884893"/>
            <a:ext cx="4640700" cy="567310"/>
            <a:chOff x="6103500" y="1455158"/>
            <a:chExt cx="4640700" cy="567310"/>
          </a:xfrm>
        </p:grpSpPr>
        <p:sp>
          <p:nvSpPr>
            <p:cNvPr id="25" name="圆角矩形 24"/>
            <p:cNvSpPr/>
            <p:nvPr/>
          </p:nvSpPr>
          <p:spPr>
            <a:xfrm>
              <a:off x="6103500" y="1455158"/>
              <a:ext cx="794900" cy="56707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smtClean="0">
                  <a:cs typeface="+mn-ea"/>
                  <a:sym typeface="+mn-lt"/>
                </a:rPr>
                <a:t>01</a:t>
              </a:r>
            </a:p>
          </p:txBody>
        </p:sp>
        <p:sp>
          <p:nvSpPr>
            <p:cNvPr id="26" name="圆角矩形 25"/>
            <p:cNvSpPr/>
            <p:nvPr/>
          </p:nvSpPr>
          <p:spPr>
            <a:xfrm>
              <a:off x="6103500" y="1455158"/>
              <a:ext cx="4640700" cy="56707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7" name="矩形 26"/>
            <p:cNvSpPr/>
            <p:nvPr/>
          </p:nvSpPr>
          <p:spPr>
            <a:xfrm>
              <a:off x="6719063" y="1457318"/>
              <a:ext cx="3764280" cy="565150"/>
            </a:xfrm>
            <a:prstGeom prst="rect">
              <a:avLst/>
            </a:prstGeom>
          </p:spPr>
          <p:txBody>
            <a:bodyPr wrap="none">
              <a:spAutoFit/>
            </a:bodyPr>
            <a:lstStyle/>
            <a:p>
              <a:pPr marL="387350" indent="-6350">
                <a:lnSpc>
                  <a:spcPct val="110000"/>
                </a:lnSpc>
                <a:spcAft>
                  <a:spcPts val="945"/>
                </a:spcAft>
              </a:pPr>
              <a:r>
                <a:rPr lang="zh-CN" altLang="en-US" sz="2800">
                  <a:cs typeface="+mn-ea"/>
                  <a:sym typeface="+mn-lt"/>
                </a:rPr>
                <a:t>什么是要素市场化？</a:t>
              </a:r>
              <a:endParaRPr lang="zh-CN" altLang="en-US" sz="2800" kern="100">
                <a:solidFill>
                  <a:schemeClr val="tx1">
                    <a:lumMod val="75000"/>
                    <a:lumOff val="25000"/>
                  </a:schemeClr>
                </a:solidFill>
                <a:cs typeface="+mn-ea"/>
                <a:sym typeface="+mn-lt"/>
              </a:endParaRPr>
            </a:p>
          </p:txBody>
        </p:sp>
      </p:gr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55270" y="389671"/>
            <a:ext cx="1848974" cy="1251529"/>
          </a:xfrm>
          <a:prstGeom prst="rect">
            <a:avLst/>
          </a:prstGeom>
        </p:spPr>
      </p:pic>
      <p:pic>
        <p:nvPicPr>
          <p:cNvPr id="2" name="图片 1" descr="QQ图片20200527165215"/>
          <p:cNvPicPr>
            <a:picLocks noChangeAspect="1"/>
          </p:cNvPicPr>
          <p:nvPr userDrawn="1"/>
        </p:nvPicPr>
        <p:blipFill>
          <a:blip r:embed="rId7"/>
          <a:stretch>
            <a:fillRect/>
          </a:stretch>
        </p:blipFill>
        <p:spPr>
          <a:xfrm>
            <a:off x="9725025" y="248920"/>
            <a:ext cx="2095500" cy="638175"/>
          </a:xfrm>
          <a:prstGeom prst="rect">
            <a:avLst/>
          </a:prstGeom>
        </p:spPr>
      </p:pic>
    </p:spTree>
  </p:cSld>
  <p:clrMapOvr>
    <a:masterClrMapping/>
  </p:clrMapOvr>
  <p:transition spd="slow">
    <p:push dir="u"/>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13690" y="1547495"/>
            <a:ext cx="11477625" cy="3995420"/>
          </a:xfrm>
        </p:spPr>
        <p:txBody>
          <a:bodyPr/>
          <a:lstStyle/>
          <a:p>
            <a:pPr marL="0" indent="457200" fontAlgn="auto">
              <a:lnSpc>
                <a:spcPct val="200000"/>
              </a:lnSpc>
              <a:spcBef>
                <a:spcPct val="0"/>
              </a:spcBef>
              <a:buNone/>
            </a:pPr>
            <a:r>
              <a:rPr lang="en-US" b="1"/>
              <a:t> </a:t>
            </a:r>
            <a:r>
              <a:rPr b="1"/>
              <a:t>要素</a:t>
            </a:r>
            <a:r>
              <a:rPr lang="zh-CN" b="1"/>
              <a:t>：</a:t>
            </a:r>
            <a:r>
              <a:rPr lang="zh-CN"/>
              <a:t>即生产要素</a:t>
            </a:r>
            <a:r>
              <a:rPr lang="zh-CN" b="1"/>
              <a:t>，</a:t>
            </a:r>
            <a:r>
              <a:t>进行生产经营活动所需要的各种社会资源。</a:t>
            </a:r>
            <a:r>
              <a:rPr lang="zh-CN"/>
              <a:t>五大</a:t>
            </a:r>
            <a:r>
              <a:t>要素：土地、劳动力、资本、技术和数据。 </a:t>
            </a:r>
          </a:p>
          <a:p>
            <a:pPr marL="0" indent="457200" fontAlgn="auto">
              <a:lnSpc>
                <a:spcPct val="200000"/>
              </a:lnSpc>
              <a:spcBef>
                <a:spcPct val="0"/>
              </a:spcBef>
              <a:buNone/>
            </a:pPr>
            <a:r>
              <a:rPr b="1"/>
              <a:t> 要素市场化</a:t>
            </a:r>
            <a:r>
              <a:rPr lang="zh-CN" b="1"/>
              <a:t>：</a:t>
            </a:r>
            <a:r>
              <a:t>由市场来决定</a:t>
            </a:r>
            <a:r>
              <a:rPr lang="zh-CN"/>
              <a:t>要素的自由流动和配置，从而</a:t>
            </a:r>
            <a:r>
              <a:t>形成各种生产要素市场。</a:t>
            </a:r>
          </a:p>
        </p:txBody>
      </p:sp>
      <p:grpSp>
        <p:nvGrpSpPr>
          <p:cNvPr id="2" name="组合 1"/>
          <p:cNvGrpSpPr/>
          <p:nvPr/>
        </p:nvGrpSpPr>
        <p:grpSpPr>
          <a:xfrm>
            <a:off x="212090" y="381635"/>
            <a:ext cx="11266170" cy="946150"/>
            <a:chOff x="334" y="601"/>
            <a:chExt cx="17742" cy="1490"/>
          </a:xfrm>
        </p:grpSpPr>
        <p:sp>
          <p:nvSpPr>
            <p:cNvPr id="4" name="文本框 3"/>
            <p:cNvSpPr txBox="1"/>
            <p:nvPr/>
          </p:nvSpPr>
          <p:spPr>
            <a:xfrm>
              <a:off x="334" y="601"/>
              <a:ext cx="8808" cy="1103"/>
            </a:xfrm>
            <a:prstGeom prst="rect">
              <a:avLst/>
            </a:prstGeom>
            <a:noFill/>
          </p:spPr>
          <p:txBody>
            <a:bodyPr wrap="none" rtlCol="0" anchor="t">
              <a:spAutoFit/>
            </a:bodyPr>
            <a:lstStyle/>
            <a:p>
              <a:pPr marL="387350" indent="-6350">
                <a:lnSpc>
                  <a:spcPct val="110000"/>
                </a:lnSpc>
                <a:spcAft>
                  <a:spcPts val="945"/>
                </a:spcAft>
              </a:pPr>
              <a:r>
                <a:rPr lang="zh-CN" altLang="en-US" sz="3600" b="1">
                  <a:cs typeface="+mn-ea"/>
                  <a:sym typeface="+mn-lt"/>
                </a:rPr>
                <a:t>一、什么是要素市场化？</a:t>
              </a:r>
            </a:p>
          </p:txBody>
        </p:sp>
        <p:sp>
          <p:nvSpPr>
            <p:cNvPr id="35841" name="矩形 25"/>
            <p:cNvSpPr/>
            <p:nvPr/>
          </p:nvSpPr>
          <p:spPr>
            <a:xfrm>
              <a:off x="494" y="1911"/>
              <a:ext cx="17583" cy="181"/>
            </a:xfrm>
            <a:prstGeom prst="rect">
              <a:avLst/>
            </a:prstGeom>
            <a:solidFill>
              <a:schemeClr val="tx1"/>
            </a:solidFill>
            <a:ln w="9525" cap="flat" cmpd="sng">
              <a:solidFill>
                <a:schemeClr val="tx1"/>
              </a:solidFill>
              <a:prstDash val="solid"/>
              <a:miter/>
              <a:headEnd type="none" w="med" len="med"/>
              <a:tailEnd type="none" w="med" len="med"/>
            </a:ln>
          </p:spPr>
          <p:txBody>
            <a:bodyPr anchor="t"/>
            <a:lstStyle/>
            <a:p>
              <a:endParaRPr lang="zh-CN" altLang="zh-CN" sz="1800">
                <a:solidFill>
                  <a:srgbClr val="000000"/>
                </a:solidFill>
                <a:latin typeface="Calibri"/>
                <a:ea typeface="宋体" pitchFamily="2" charset="-122"/>
                <a:sym typeface="宋体" pitchFamily="2" charset="-122"/>
              </a:endParaRPr>
            </a:p>
          </p:txBody>
        </p:sp>
      </p:gr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939165"/>
            <a:ext cx="11903710" cy="6075045"/>
          </a:xfrm>
        </p:spPr>
        <p:txBody>
          <a:bodyPr/>
          <a:lstStyle/>
          <a:p>
            <a:pPr marL="0" indent="457200" fontAlgn="auto">
              <a:lnSpc>
                <a:spcPct val="200000"/>
              </a:lnSpc>
              <a:spcBef>
                <a:spcPct val="0"/>
              </a:spcBef>
              <a:buNone/>
            </a:pPr>
            <a:r>
              <a:rPr lang="zh-CN" altLang="en-US">
                <a:latin typeface="楷体" panose="02010609060101010101" charset="-122"/>
                <a:ea typeface="楷体" panose="02010609060101010101" charset="-122"/>
                <a:cs typeface="楷体" panose="02010609060101010101" charset="-122"/>
              </a:rPr>
              <a:t>2013年11月</a:t>
            </a:r>
            <a:r>
              <a:rPr lang="en-US" altLang="zh-CN">
                <a:latin typeface="楷体" panose="02010609060101010101" charset="-122"/>
                <a:ea typeface="楷体" panose="02010609060101010101" charset="-122"/>
                <a:cs typeface="楷体" panose="02010609060101010101" charset="-122"/>
              </a:rPr>
              <a:t>9</a:t>
            </a:r>
            <a:r>
              <a:rPr lang="zh-CN" altLang="en-US">
                <a:latin typeface="楷体" panose="02010609060101010101" charset="-122"/>
                <a:ea typeface="楷体" panose="02010609060101010101" charset="-122"/>
                <a:cs typeface="楷体" panose="02010609060101010101" charset="-122"/>
              </a:rPr>
              <a:t>日，党的十八届三中全会提出 “坚持市场化配置要素”。</a:t>
            </a:r>
          </a:p>
          <a:p>
            <a:pPr marL="0" indent="457200" fontAlgn="auto">
              <a:lnSpc>
                <a:spcPct val="200000"/>
              </a:lnSpc>
              <a:spcBef>
                <a:spcPct val="0"/>
              </a:spcBef>
              <a:buNone/>
            </a:pPr>
            <a:r>
              <a:rPr lang="en-US" altLang="zh-CN">
                <a:latin typeface="楷体" panose="02010609060101010101" charset="-122"/>
                <a:ea typeface="楷体" panose="02010609060101010101" charset="-122"/>
                <a:cs typeface="楷体" panose="02010609060101010101" charset="-122"/>
              </a:rPr>
              <a:t>2017</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10</a:t>
            </a:r>
            <a:r>
              <a:rPr lang="zh-CN" altLang="en-US">
                <a:latin typeface="楷体" panose="02010609060101010101" charset="-122"/>
                <a:ea typeface="楷体" panose="02010609060101010101" charset="-122"/>
                <a:cs typeface="楷体" panose="02010609060101010101" charset="-122"/>
              </a:rPr>
              <a:t>月</a:t>
            </a:r>
            <a:r>
              <a:rPr lang="en-US" altLang="zh-CN">
                <a:latin typeface="楷体" panose="02010609060101010101" charset="-122"/>
                <a:ea typeface="楷体" panose="02010609060101010101" charset="-122"/>
                <a:cs typeface="楷体" panose="02010609060101010101" charset="-122"/>
              </a:rPr>
              <a:t>31</a:t>
            </a:r>
            <a:r>
              <a:rPr lang="zh-CN" altLang="en-US">
                <a:latin typeface="楷体" panose="02010609060101010101" charset="-122"/>
                <a:ea typeface="楷体" panose="02010609060101010101" charset="-122"/>
                <a:cs typeface="楷体" panose="02010609060101010101" charset="-122"/>
              </a:rPr>
              <a:t>日，党的十九大报告强调，经济体制改革必须以完善产权制度和要素市场化配置为重点。</a:t>
            </a:r>
          </a:p>
          <a:p>
            <a:pPr marL="0" indent="457200" fontAlgn="auto">
              <a:lnSpc>
                <a:spcPct val="200000"/>
              </a:lnSpc>
              <a:spcBef>
                <a:spcPct val="0"/>
              </a:spcBef>
              <a:buNone/>
            </a:pPr>
            <a:r>
              <a:rPr lang="en-US" altLang="zh-CN">
                <a:latin typeface="楷体" panose="02010609060101010101" charset="-122"/>
                <a:ea typeface="楷体" panose="02010609060101010101" charset="-122"/>
                <a:cs typeface="楷体" panose="02010609060101010101" charset="-122"/>
              </a:rPr>
              <a:t>2019</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10</a:t>
            </a:r>
            <a:r>
              <a:rPr lang="zh-CN" altLang="en-US">
                <a:latin typeface="楷体" panose="02010609060101010101" charset="-122"/>
                <a:ea typeface="楷体" panose="02010609060101010101" charset="-122"/>
                <a:cs typeface="楷体" panose="02010609060101010101" charset="-122"/>
              </a:rPr>
              <a:t>月</a:t>
            </a:r>
            <a:r>
              <a:rPr lang="en-US" altLang="zh-CN">
                <a:latin typeface="楷体" panose="02010609060101010101" charset="-122"/>
                <a:ea typeface="楷体" panose="02010609060101010101" charset="-122"/>
                <a:cs typeface="楷体" panose="02010609060101010101" charset="-122"/>
              </a:rPr>
              <a:t>28</a:t>
            </a:r>
            <a:r>
              <a:rPr lang="zh-CN" altLang="en-US">
                <a:latin typeface="楷体" panose="02010609060101010101" charset="-122"/>
                <a:ea typeface="楷体" panose="02010609060101010101" charset="-122"/>
                <a:cs typeface="楷体" panose="02010609060101010101" charset="-122"/>
              </a:rPr>
              <a:t>日，党的十九届四中全会提出，推进要素市场制度建设，实现要素价格市场决定、流动自主有序、配置高效公平。</a:t>
            </a:r>
          </a:p>
          <a:p>
            <a:pPr marL="0" indent="457200" fontAlgn="auto">
              <a:lnSpc>
                <a:spcPct val="200000"/>
              </a:lnSpc>
              <a:spcBef>
                <a:spcPct val="0"/>
              </a:spcBef>
              <a:buNone/>
            </a:pPr>
            <a:r>
              <a:rPr lang="en-US" altLang="zh-CN">
                <a:latin typeface="楷体" panose="02010609060101010101" charset="-122"/>
                <a:ea typeface="楷体" panose="02010609060101010101" charset="-122"/>
                <a:cs typeface="楷体" panose="02010609060101010101" charset="-122"/>
              </a:rPr>
              <a:t>2020</a:t>
            </a:r>
            <a:r>
              <a:rPr lang="zh-CN" altLang="en-US">
                <a:latin typeface="楷体" panose="02010609060101010101" charset="-122"/>
                <a:ea typeface="楷体" panose="02010609060101010101" charset="-122"/>
                <a:cs typeface="楷体" panose="02010609060101010101" charset="-122"/>
              </a:rPr>
              <a:t>年4月9日，《中共中央国务院关于构建更加完善的要素市场化配置体制机制的意见》正式对外发布。</a:t>
            </a:r>
          </a:p>
        </p:txBody>
      </p:sp>
      <p:sp>
        <p:nvSpPr>
          <p:cNvPr id="4" name="文本框 3"/>
          <p:cNvSpPr txBox="1"/>
          <p:nvPr/>
        </p:nvSpPr>
        <p:spPr>
          <a:xfrm>
            <a:off x="4197985" y="238760"/>
            <a:ext cx="2773680" cy="700405"/>
          </a:xfrm>
          <a:prstGeom prst="rect">
            <a:avLst/>
          </a:prstGeom>
          <a:noFill/>
        </p:spPr>
        <p:txBody>
          <a:bodyPr wrap="none" rtlCol="0" anchor="t">
            <a:spAutoFit/>
          </a:bodyPr>
          <a:lstStyle/>
          <a:p>
            <a:pPr marL="387350" indent="-6350">
              <a:lnSpc>
                <a:spcPct val="110000"/>
              </a:lnSpc>
              <a:spcAft>
                <a:spcPts val="945"/>
              </a:spcAft>
            </a:pPr>
            <a:r>
              <a:rPr lang="zh-CN" altLang="en-US" sz="3600" b="1">
                <a:cs typeface="+mn-ea"/>
                <a:sym typeface="+mn-lt"/>
              </a:rPr>
              <a:t>历 史 沿 革</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1062355"/>
            <a:ext cx="12074525" cy="3458210"/>
          </a:xfrm>
        </p:spPr>
        <p:txBody>
          <a:bodyPr/>
          <a:lstStyle/>
          <a:p>
            <a:pPr marL="0" indent="0" fontAlgn="auto">
              <a:lnSpc>
                <a:spcPct val="200000"/>
              </a:lnSpc>
              <a:spcBef>
                <a:spcPct val="0"/>
              </a:spcBef>
              <a:buNone/>
            </a:pPr>
            <a:r>
              <a:rPr lang="en-US" altLang="zh-CN"/>
              <a:t>    </a:t>
            </a:r>
            <a:r>
              <a:rPr lang="en-US" altLang="zh-CN" b="1"/>
              <a:t>1.</a:t>
            </a:r>
            <a:r>
              <a:rPr lang="zh-CN" b="1"/>
              <a:t>要素市场发展相对滞后</a:t>
            </a:r>
          </a:p>
          <a:p>
            <a:pPr marL="0" indent="0" fontAlgn="auto">
              <a:lnSpc>
                <a:spcPct val="200000"/>
              </a:lnSpc>
              <a:spcBef>
                <a:spcPct val="0"/>
              </a:spcBef>
              <a:buNone/>
            </a:pPr>
            <a:r>
              <a:rPr lang="zh-CN"/>
              <a:t>      在生产要素领域，政府仍然作为要素资源的配置主体，集规则制定者、执行者、参与者和仲裁者于一身。要素市场存在市场决定要素配置范围有限、要素流动存在体制机制障碍、要素价格传导机制不畅等问题。   </a:t>
            </a:r>
          </a:p>
        </p:txBody>
      </p:sp>
      <p:grpSp>
        <p:nvGrpSpPr>
          <p:cNvPr id="10" name="组合 9"/>
          <p:cNvGrpSpPr/>
          <p:nvPr/>
        </p:nvGrpSpPr>
        <p:grpSpPr>
          <a:xfrm>
            <a:off x="313690" y="198120"/>
            <a:ext cx="11164570" cy="978535"/>
            <a:chOff x="494" y="312"/>
            <a:chExt cx="17582" cy="1541"/>
          </a:xfrm>
        </p:grpSpPr>
        <p:sp>
          <p:nvSpPr>
            <p:cNvPr id="4" name="文本框 3"/>
            <p:cNvSpPr txBox="1"/>
            <p:nvPr/>
          </p:nvSpPr>
          <p:spPr>
            <a:xfrm>
              <a:off x="652" y="312"/>
              <a:ext cx="9528" cy="1103"/>
            </a:xfrm>
            <a:prstGeom prst="rect">
              <a:avLst/>
            </a:prstGeom>
            <a:noFill/>
          </p:spPr>
          <p:txBody>
            <a:bodyPr wrap="none" rtlCol="0" anchor="t">
              <a:spAutoFit/>
            </a:bodyPr>
            <a:lstStyle/>
            <a:p>
              <a:pPr marL="387350" indent="-6350" algn="l">
                <a:lnSpc>
                  <a:spcPct val="110000"/>
                </a:lnSpc>
                <a:spcAft>
                  <a:spcPts val="945"/>
                </a:spcAft>
              </a:pPr>
              <a:r>
                <a:rPr lang="zh-CN" altLang="en-US" sz="3600" b="1">
                  <a:cs typeface="+mn-ea"/>
                  <a:sym typeface="+mn-lt"/>
                </a:rPr>
                <a:t>二、要素为什么要市场化？</a:t>
              </a:r>
            </a:p>
          </p:txBody>
        </p:sp>
        <p:sp>
          <p:nvSpPr>
            <p:cNvPr id="35841" name="矩形 25"/>
            <p:cNvSpPr/>
            <p:nvPr/>
          </p:nvSpPr>
          <p:spPr>
            <a:xfrm>
              <a:off x="494" y="1673"/>
              <a:ext cx="17583" cy="181"/>
            </a:xfrm>
            <a:prstGeom prst="rect">
              <a:avLst/>
            </a:prstGeom>
            <a:solidFill>
              <a:schemeClr val="tx1"/>
            </a:solidFill>
            <a:ln w="9525" cap="flat" cmpd="sng">
              <a:solidFill>
                <a:schemeClr val="tx1"/>
              </a:solidFill>
              <a:prstDash val="solid"/>
              <a:miter/>
              <a:headEnd type="none" w="med" len="med"/>
              <a:tailEnd type="none" w="med" len="med"/>
            </a:ln>
          </p:spPr>
          <p:txBody>
            <a:bodyPr anchor="t"/>
            <a:lstStyle/>
            <a:p>
              <a:endParaRPr lang="zh-CN" altLang="zh-CN" sz="1800">
                <a:solidFill>
                  <a:srgbClr val="000000"/>
                </a:solidFill>
                <a:latin typeface="Calibri"/>
                <a:ea typeface="宋体" panose="02010600030101010101" pitchFamily="2" charset="-122"/>
                <a:sym typeface="宋体" panose="02010600030101010101" pitchFamily="2" charset="-122"/>
              </a:endParaRPr>
            </a:p>
          </p:txBody>
        </p:sp>
      </p:grpSp>
      <p:sp>
        <p:nvSpPr>
          <p:cNvPr id="2" name="文本框 1"/>
          <p:cNvSpPr txBox="1"/>
          <p:nvPr/>
        </p:nvSpPr>
        <p:spPr>
          <a:xfrm>
            <a:off x="495300" y="4623435"/>
            <a:ext cx="4845685" cy="521970"/>
          </a:xfrm>
          <a:prstGeom prst="rect">
            <a:avLst/>
          </a:prstGeom>
          <a:noFill/>
        </p:spPr>
        <p:txBody>
          <a:bodyPr wrap="none" rtlCol="0" anchor="t">
            <a:spAutoFit/>
          </a:bodyPr>
          <a:lstStyle/>
          <a:p>
            <a:r>
              <a:rPr lang="en-US" altLang="zh-CN" sz="2800">
                <a:sym typeface="+mn-ea"/>
              </a:rPr>
              <a:t> </a:t>
            </a:r>
            <a:r>
              <a:rPr lang="en-US" altLang="zh-CN" sz="2800" b="1">
                <a:sym typeface="+mn-ea"/>
              </a:rPr>
              <a:t>2.</a:t>
            </a:r>
            <a:r>
              <a:rPr lang="zh-CN" sz="2800" b="1">
                <a:sym typeface="+mn-ea"/>
              </a:rPr>
              <a:t>经济高质量发展的必然要求</a:t>
            </a:r>
            <a:endParaRPr lang="zh-CN" altLang="en-US" sz="2800"/>
          </a:p>
        </p:txBody>
      </p:sp>
      <p:sp>
        <p:nvSpPr>
          <p:cNvPr id="5" name="文本框 4"/>
          <p:cNvSpPr txBox="1"/>
          <p:nvPr/>
        </p:nvSpPr>
        <p:spPr>
          <a:xfrm>
            <a:off x="268605" y="5145405"/>
            <a:ext cx="11537315" cy="1814830"/>
          </a:xfrm>
          <a:prstGeom prst="rect">
            <a:avLst/>
          </a:prstGeom>
          <a:noFill/>
        </p:spPr>
        <p:txBody>
          <a:bodyPr wrap="square" rtlCol="0" anchor="t">
            <a:spAutoFit/>
          </a:bodyPr>
          <a:lstStyle/>
          <a:p>
            <a:pPr marL="0" indent="0" algn="l" fontAlgn="auto">
              <a:lnSpc>
                <a:spcPct val="200000"/>
              </a:lnSpc>
              <a:buNone/>
            </a:pPr>
            <a:r>
              <a:rPr lang="en-US" altLang="zh-CN" sz="2800">
                <a:sym typeface="+mn-ea"/>
              </a:rPr>
              <a:t>      </a:t>
            </a:r>
            <a:r>
              <a:rPr lang="zh-CN" sz="2800">
                <a:sym typeface="+mn-ea"/>
              </a:rPr>
              <a:t>要素没有市场化，是发展最大的体制性掣肘。市场化，才能让一切有利于高质量发展的要素活力充分迸发。</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13690" y="1849120"/>
            <a:ext cx="11436350" cy="3205480"/>
          </a:xfrm>
        </p:spPr>
        <p:txBody>
          <a:bodyPr/>
          <a:lstStyle/>
          <a:p>
            <a:pPr marL="0" indent="0" fontAlgn="auto">
              <a:lnSpc>
                <a:spcPct val="200000"/>
              </a:lnSpc>
              <a:spcBef>
                <a:spcPct val="0"/>
              </a:spcBef>
              <a:buNone/>
            </a:pPr>
            <a:r>
              <a:rPr lang="en-US" altLang="zh-CN" sz="3200"/>
              <a:t>      </a:t>
            </a:r>
            <a:r>
              <a:rPr lang="zh-CN" sz="3200"/>
              <a:t>推</a:t>
            </a:r>
            <a:r>
              <a:rPr sz="3200"/>
              <a:t>进土地要素市场化配置</a:t>
            </a:r>
            <a:r>
              <a:rPr lang="zh-CN" altLang="en-US" sz="3200"/>
              <a:t>，</a:t>
            </a:r>
            <a:r>
              <a:rPr lang="zh-CN" altLang="en-US" sz="3200">
                <a:sym typeface="+mn-ea"/>
              </a:rPr>
              <a:t>引导劳动力要素合理畅通有序流动，推进资本要素市场化配置，加快发展技术要素市场，加快培育数据要素市场</a:t>
            </a:r>
            <a:r>
              <a:rPr lang="zh-CN" altLang="en-US" sz="3200"/>
              <a:t>，</a:t>
            </a:r>
            <a:r>
              <a:rPr lang="zh-CN" altLang="en-US" sz="3200">
                <a:sym typeface="+mn-ea"/>
              </a:rPr>
              <a:t>加快要素价格市场化改革。</a:t>
            </a:r>
            <a:endParaRPr lang="zh-CN" altLang="en-US" sz="3200"/>
          </a:p>
          <a:p>
            <a:pPr marL="0" indent="0" fontAlgn="auto">
              <a:lnSpc>
                <a:spcPct val="200000"/>
              </a:lnSpc>
              <a:spcBef>
                <a:spcPct val="0"/>
              </a:spcBef>
              <a:buNone/>
            </a:pPr>
            <a:endParaRPr lang="zh-CN" altLang="en-US" sz="3200"/>
          </a:p>
          <a:p>
            <a:pPr marL="0" indent="0" fontAlgn="auto">
              <a:lnSpc>
                <a:spcPct val="100000"/>
              </a:lnSpc>
              <a:spcBef>
                <a:spcPct val="0"/>
              </a:spcBef>
              <a:buNone/>
            </a:pPr>
            <a:endParaRPr lang="zh-CN" altLang="en-US" sz="3200"/>
          </a:p>
          <a:p>
            <a:pPr marL="0" indent="0" fontAlgn="auto">
              <a:lnSpc>
                <a:spcPct val="100000"/>
              </a:lnSpc>
              <a:spcBef>
                <a:spcPct val="0"/>
              </a:spcBef>
              <a:buNone/>
            </a:pPr>
            <a:endParaRPr lang="en-US" altLang="zh-CN" sz="3200">
              <a:sym typeface="+mn-ea"/>
            </a:endParaRPr>
          </a:p>
        </p:txBody>
      </p:sp>
      <p:grpSp>
        <p:nvGrpSpPr>
          <p:cNvPr id="2" name="组合 1"/>
          <p:cNvGrpSpPr/>
          <p:nvPr/>
        </p:nvGrpSpPr>
        <p:grpSpPr>
          <a:xfrm>
            <a:off x="313690" y="330200"/>
            <a:ext cx="11164570" cy="997585"/>
            <a:chOff x="494" y="520"/>
            <a:chExt cx="17582" cy="1571"/>
          </a:xfrm>
        </p:grpSpPr>
        <p:sp>
          <p:nvSpPr>
            <p:cNvPr id="4" name="文本框 3"/>
            <p:cNvSpPr txBox="1"/>
            <p:nvPr/>
          </p:nvSpPr>
          <p:spPr>
            <a:xfrm>
              <a:off x="494" y="520"/>
              <a:ext cx="9528" cy="1103"/>
            </a:xfrm>
            <a:prstGeom prst="rect">
              <a:avLst/>
            </a:prstGeom>
            <a:noFill/>
          </p:spPr>
          <p:txBody>
            <a:bodyPr wrap="none" rtlCol="0" anchor="t">
              <a:spAutoFit/>
            </a:bodyPr>
            <a:lstStyle/>
            <a:p>
              <a:pPr marL="387350" indent="-6350" algn="l">
                <a:lnSpc>
                  <a:spcPct val="110000"/>
                </a:lnSpc>
                <a:spcAft>
                  <a:spcPts val="945"/>
                </a:spcAft>
              </a:pPr>
              <a:r>
                <a:rPr lang="zh-CN" altLang="en-US" sz="3600" b="1">
                  <a:cs typeface="+mn-ea"/>
                  <a:sym typeface="+mn-lt"/>
                </a:rPr>
                <a:t>三、要素如何才能市场化？</a:t>
              </a:r>
            </a:p>
          </p:txBody>
        </p:sp>
        <p:sp>
          <p:nvSpPr>
            <p:cNvPr id="35841" name="矩形 25"/>
            <p:cNvSpPr/>
            <p:nvPr/>
          </p:nvSpPr>
          <p:spPr>
            <a:xfrm>
              <a:off x="494" y="1911"/>
              <a:ext cx="17583" cy="181"/>
            </a:xfrm>
            <a:prstGeom prst="rect">
              <a:avLst/>
            </a:prstGeom>
            <a:solidFill>
              <a:schemeClr val="tx1"/>
            </a:solidFill>
            <a:ln w="9525" cap="flat" cmpd="sng">
              <a:solidFill>
                <a:schemeClr val="tx1"/>
              </a:solidFill>
              <a:prstDash val="solid"/>
              <a:miter/>
              <a:headEnd type="none" w="med" len="med"/>
              <a:tailEnd type="none" w="med" len="med"/>
            </a:ln>
          </p:spPr>
          <p:txBody>
            <a:bodyPr anchor="t"/>
            <a:lstStyle/>
            <a:p>
              <a:endParaRPr lang="zh-CN" altLang="zh-CN" sz="1800">
                <a:solidFill>
                  <a:srgbClr val="000000"/>
                </a:solidFill>
                <a:latin typeface="Calibri"/>
                <a:ea typeface="宋体" panose="02010600030101010101" pitchFamily="2" charset="-122"/>
                <a:sym typeface="宋体" panose="02010600030101010101" pitchFamily="2" charset="-122"/>
              </a:endParaRPr>
            </a:p>
          </p:txBody>
        </p:sp>
      </p:gr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4675" y="1591945"/>
            <a:ext cx="10515600" cy="3713480"/>
          </a:xfrm>
        </p:spPr>
        <p:txBody>
          <a:bodyPr/>
          <a:lstStyle/>
          <a:p>
            <a:pPr marL="0" indent="0" fontAlgn="auto">
              <a:lnSpc>
                <a:spcPct val="200000"/>
              </a:lnSpc>
              <a:buNone/>
            </a:pPr>
            <a:r>
              <a:rPr lang="en-US" altLang="zh-CN" sz="3200"/>
              <a:t>1.</a:t>
            </a:r>
            <a:r>
              <a:rPr lang="zh-CN" altLang="en-US" sz="3200"/>
              <a:t>有利于促进社会主义市场经济体制的完善与发展。</a:t>
            </a:r>
          </a:p>
          <a:p>
            <a:pPr marL="0" indent="0" fontAlgn="auto">
              <a:lnSpc>
                <a:spcPct val="200000"/>
              </a:lnSpc>
              <a:buNone/>
            </a:pPr>
            <a:r>
              <a:rPr lang="en-US" altLang="zh-CN" sz="3200"/>
              <a:t>2.</a:t>
            </a:r>
            <a:r>
              <a:rPr lang="zh-CN" altLang="en-US" sz="3200"/>
              <a:t>有利于解决经济结构性矛盾，推动经济高质量发展。</a:t>
            </a:r>
          </a:p>
          <a:p>
            <a:pPr marL="0" indent="0" fontAlgn="auto">
              <a:lnSpc>
                <a:spcPct val="200000"/>
              </a:lnSpc>
              <a:buNone/>
            </a:pPr>
            <a:r>
              <a:rPr lang="en-US" altLang="zh-CN" sz="3200"/>
              <a:t>3.</a:t>
            </a:r>
            <a:r>
              <a:rPr lang="zh-CN" altLang="en-US" sz="3200"/>
              <a:t>有利于发挥市场的决定性作用，提高资源配置效率。</a:t>
            </a:r>
          </a:p>
          <a:p>
            <a:pPr marL="0" indent="0">
              <a:buNone/>
            </a:pPr>
            <a:endParaRPr lang="zh-CN" altLang="en-US" sz="3200"/>
          </a:p>
        </p:txBody>
      </p:sp>
      <p:grpSp>
        <p:nvGrpSpPr>
          <p:cNvPr id="2" name="组合 1"/>
          <p:cNvGrpSpPr/>
          <p:nvPr/>
        </p:nvGrpSpPr>
        <p:grpSpPr>
          <a:xfrm>
            <a:off x="161290" y="330200"/>
            <a:ext cx="11316970" cy="997585"/>
            <a:chOff x="254" y="520"/>
            <a:chExt cx="17822" cy="1571"/>
          </a:xfrm>
        </p:grpSpPr>
        <p:sp>
          <p:nvSpPr>
            <p:cNvPr id="35841" name="矩形 25"/>
            <p:cNvSpPr/>
            <p:nvPr/>
          </p:nvSpPr>
          <p:spPr>
            <a:xfrm>
              <a:off x="494" y="1911"/>
              <a:ext cx="17583" cy="181"/>
            </a:xfrm>
            <a:prstGeom prst="rect">
              <a:avLst/>
            </a:prstGeom>
            <a:solidFill>
              <a:schemeClr val="tx1"/>
            </a:solidFill>
            <a:ln w="9525" cap="flat" cmpd="sng">
              <a:solidFill>
                <a:schemeClr val="tx1"/>
              </a:solidFill>
              <a:prstDash val="solid"/>
              <a:miter/>
              <a:headEnd type="none" w="med" len="med"/>
              <a:tailEnd type="none" w="med" len="med"/>
            </a:ln>
          </p:spPr>
          <p:txBody>
            <a:bodyPr anchor="t"/>
            <a:lstStyle/>
            <a:p>
              <a:endParaRPr lang="zh-CN" altLang="zh-CN" sz="1800">
                <a:solidFill>
                  <a:srgbClr val="000000"/>
                </a:solidFill>
                <a:latin typeface="Calibri"/>
                <a:ea typeface="宋体" panose="02010600030101010101" pitchFamily="2" charset="-122"/>
                <a:sym typeface="宋体" panose="02010600030101010101" pitchFamily="2" charset="-122"/>
              </a:endParaRPr>
            </a:p>
          </p:txBody>
        </p:sp>
        <p:sp>
          <p:nvSpPr>
            <p:cNvPr id="4" name="文本框 3"/>
            <p:cNvSpPr txBox="1"/>
            <p:nvPr/>
          </p:nvSpPr>
          <p:spPr>
            <a:xfrm>
              <a:off x="254" y="520"/>
              <a:ext cx="9528" cy="1103"/>
            </a:xfrm>
            <a:prstGeom prst="rect">
              <a:avLst/>
            </a:prstGeom>
            <a:noFill/>
          </p:spPr>
          <p:txBody>
            <a:bodyPr wrap="none" rtlCol="0" anchor="t">
              <a:spAutoFit/>
            </a:bodyPr>
            <a:lstStyle/>
            <a:p>
              <a:pPr marL="387350" indent="-6350" algn="l">
                <a:lnSpc>
                  <a:spcPct val="110000"/>
                </a:lnSpc>
                <a:spcAft>
                  <a:spcPts val="945"/>
                </a:spcAft>
              </a:pPr>
              <a:r>
                <a:rPr lang="zh-CN" altLang="en-US" sz="3600" b="1">
                  <a:cs typeface="+mn-ea"/>
                  <a:sym typeface="+mn-lt"/>
                </a:rPr>
                <a:t>四、要素市场化有何意义？</a:t>
              </a:r>
            </a:p>
          </p:txBody>
        </p:sp>
      </p:gr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39065" y="861060"/>
            <a:ext cx="3815080" cy="632460"/>
          </a:xfrm>
          <a:prstGeom prst="rect">
            <a:avLst/>
          </a:prstGeom>
          <a:noFill/>
        </p:spPr>
        <p:txBody>
          <a:bodyPr wrap="none" rtlCol="0" anchor="t">
            <a:spAutoFit/>
          </a:bodyPr>
          <a:lstStyle/>
          <a:p>
            <a:pPr marL="387350" indent="-6350">
              <a:lnSpc>
                <a:spcPct val="110000"/>
              </a:lnSpc>
              <a:spcAft>
                <a:spcPts val="945"/>
              </a:spcAft>
            </a:pPr>
            <a:r>
              <a:rPr lang="zh-CN" altLang="en-US" sz="3200" b="1">
                <a:cs typeface="+mn-ea"/>
                <a:sym typeface="+mn-lt"/>
              </a:rPr>
              <a:t>《经济生活》解读</a:t>
            </a:r>
          </a:p>
        </p:txBody>
      </p:sp>
      <p:sp>
        <p:nvSpPr>
          <p:cNvPr id="6" name="内容占位符 5"/>
          <p:cNvSpPr>
            <a:spLocks noGrp="1"/>
          </p:cNvSpPr>
          <p:nvPr>
            <p:ph idx="1"/>
          </p:nvPr>
        </p:nvSpPr>
        <p:spPr>
          <a:xfrm>
            <a:off x="301625" y="1493520"/>
            <a:ext cx="11588750" cy="2889885"/>
          </a:xfrm>
        </p:spPr>
        <p:txBody>
          <a:bodyPr/>
          <a:lstStyle/>
          <a:p>
            <a:pPr marL="0" indent="0" fontAlgn="auto">
              <a:lnSpc>
                <a:spcPct val="200000"/>
              </a:lnSpc>
              <a:buNone/>
            </a:pPr>
            <a:r>
              <a:rPr lang="en-US"/>
              <a:t>1.</a:t>
            </a:r>
            <a:r>
              <a:rPr lang="zh-CN" altLang="en-US"/>
              <a:t>按生产要素分配</a:t>
            </a:r>
            <a:r>
              <a:t>有利于让一切劳动、知识、技术、管理和资本的活力竞相迸</a:t>
            </a:r>
            <a:r>
              <a:rPr lang="zh-CN"/>
              <a:t>发，</a:t>
            </a:r>
            <a:r>
              <a:t>让一切创造社会财富的源泉充分涌流，以造福于人民。</a:t>
            </a:r>
            <a:r>
              <a:rPr>
                <a:latin typeface="楷体" panose="02010609060101010101" charset="-122"/>
                <a:ea typeface="楷体" panose="02010609060101010101" charset="-122"/>
                <a:sym typeface="+mn-ea"/>
              </a:rPr>
              <a:t>要素市场化配置</a:t>
            </a:r>
            <a:r>
              <a:rPr lang="zh-CN">
                <a:latin typeface="楷体" panose="02010609060101010101" charset="-122"/>
                <a:ea typeface="楷体" panose="02010609060101010101" charset="-122"/>
                <a:sym typeface="+mn-ea"/>
              </a:rPr>
              <a:t>必将激发经济发展的澎湃动力，推动中国经济行稳致远。</a:t>
            </a:r>
          </a:p>
        </p:txBody>
      </p:sp>
      <p:sp>
        <p:nvSpPr>
          <p:cNvPr id="7" name="内容占位符 2"/>
          <p:cNvSpPr>
            <a:spLocks noGrp="1"/>
          </p:cNvSpPr>
          <p:nvPr/>
        </p:nvSpPr>
        <p:spPr>
          <a:xfrm>
            <a:off x="301625" y="4081780"/>
            <a:ext cx="11588750" cy="28898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200000"/>
              </a:lnSpc>
              <a:buNone/>
            </a:pPr>
            <a:r>
              <a:rPr lang="en-US"/>
              <a:t>2.</a:t>
            </a:r>
            <a:r>
              <a:t>统一开放、竞争有序的市场体系,是使市场在资源配置中起决定性作用的基础。</a:t>
            </a:r>
            <a:r>
              <a:rPr>
                <a:latin typeface="楷体" panose="02010609060101010101" charset="-122"/>
                <a:ea typeface="楷体" panose="02010609060101010101" charset="-122"/>
              </a:rPr>
              <a:t>深化要素市场化配置改革，</a:t>
            </a:r>
            <a:r>
              <a:rPr lang="zh-CN">
                <a:latin typeface="楷体" panose="02010609060101010101" charset="-122"/>
                <a:ea typeface="楷体" panose="02010609060101010101" charset="-122"/>
              </a:rPr>
              <a:t>能够</a:t>
            </a:r>
            <a:r>
              <a:rPr>
                <a:latin typeface="楷体" panose="02010609060101010101" charset="-122"/>
                <a:ea typeface="楷体" panose="02010609060101010101" charset="-122"/>
              </a:rPr>
              <a:t>促进要素自主有序流动，</a:t>
            </a:r>
            <a:r>
              <a:rPr lang="zh-CN">
                <a:latin typeface="楷体" panose="02010609060101010101" charset="-122"/>
                <a:ea typeface="楷体" panose="02010609060101010101" charset="-122"/>
              </a:rPr>
              <a:t>有利于发挥市场的决定作用</a:t>
            </a:r>
            <a:r>
              <a:rPr>
                <a:latin typeface="楷体" panose="02010609060101010101" charset="-122"/>
                <a:ea typeface="楷体" panose="02010609060101010101" charset="-122"/>
              </a:rPr>
              <a:t>。</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mganxvb">
      <a:majorFont>
        <a:latin typeface="Arial"/>
        <a:ea typeface="Microsoft YaHei"/>
        <a:cs typeface="Arial"/>
      </a:majorFont>
      <a:minorFont>
        <a:latin typeface="Arial"/>
        <a:ea typeface="Microsoft YaHe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44</Paragraphs>
  <Slides>12</Slides>
  <Notes>3</Notes>
  <TotalTime>2</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12</vt:i4>
      </vt:variant>
    </vt:vector>
  </HeadingPairs>
  <TitlesOfParts>
    <vt:vector baseType="lpstr" size="21">
      <vt:lpstr>Arial</vt:lpstr>
      <vt:lpstr>Microsoft YaHei</vt:lpstr>
      <vt:lpstr>Calibri Light</vt:lpstr>
      <vt:lpstr>Calibri</vt:lpstr>
      <vt:lpstr>微软雅黑</vt:lpstr>
      <vt:lpstr>宋体</vt:lpstr>
      <vt:lpstr>楷体</vt:lpstr>
      <vt:lpstr>迷你简习字</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wenyinghui</dc:creator>
  <cp:lastModifiedBy>madonghong</cp:lastModifiedBy>
  <cp:revision>313</cp:revision>
  <dcterms:created xsi:type="dcterms:W3CDTF">2018-08-09T05:52:00Z</dcterms:created>
  <dcterms:modified xsi:type="dcterms:W3CDTF">2020-06-29T09:08:26Z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2052-10.1.0.7698</vt:lpwstr>
  </property>
</Properties>
</file>