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57"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0000"/>
    <a:srgbClr val="30716B"/>
    <a:srgbClr val="35827D"/>
    <a:srgbClr val="92C9B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84" d="100"/>
          <a:sy n="84" d="100"/>
        </p:scale>
        <p:origin x="-744" y="-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10D2FD0-B0B3-4E31-8926-CC323B26D51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57D203E5-14CB-4658-8EE4-2C0096C86D3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 xmlns:p14="http://schemas.microsoft.com/office/powerpoint/2010/main" val="679257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9AF62A4-446C-4197-A20E-2F6350ADF4D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C9FA203-F935-4C65-A7B6-119A6E596670}"/>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6823D9CA-5207-46A4-A49B-CAE08D89228D}"/>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5" name="页脚占位符 4">
            <a:extLst>
              <a:ext uri="{FF2B5EF4-FFF2-40B4-BE49-F238E27FC236}">
                <a16:creationId xmlns="" xmlns:a16="http://schemas.microsoft.com/office/drawing/2014/main" id="{0149175E-DFD4-45E2-ACC9-7FD6BD6E045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97954410-65B0-4262-B5D6-21C9EA260B73}"/>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 xmlns:p14="http://schemas.microsoft.com/office/powerpoint/2010/main" val="1117079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17E53C7A-8778-4C0D-A719-5C2520FE0190}"/>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FBE80801-B3BC-4F4F-9A1A-CB1E9BBDAB4A}"/>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8F9DE82-12E1-42AE-BF71-54AFF1AB90B4}"/>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5" name="页脚占位符 4">
            <a:extLst>
              <a:ext uri="{FF2B5EF4-FFF2-40B4-BE49-F238E27FC236}">
                <a16:creationId xmlns="" xmlns:a16="http://schemas.microsoft.com/office/drawing/2014/main" id="{3CAB5235-A3F9-4A8A-8F03-5F3C7F5B424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CE8CFF5C-FBA2-43A1-BF2C-97BC2072CFCE}"/>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 xmlns:p14="http://schemas.microsoft.com/office/powerpoint/2010/main" val="2458815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C9743DC-8CCE-4505-8EA9-6B3B9A9FB92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F247C684-2295-4301-937F-A0397ADA2EF1}"/>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D037DC4-C8FB-4EEE-8B02-12AB25703BA6}"/>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5" name="页脚占位符 4">
            <a:extLst>
              <a:ext uri="{FF2B5EF4-FFF2-40B4-BE49-F238E27FC236}">
                <a16:creationId xmlns="" xmlns:a16="http://schemas.microsoft.com/office/drawing/2014/main" id="{BAA343B5-8B0B-4A73-BBCD-8522FEC5F99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F1AA3B80-D729-456B-B333-CF92F9C29C74}"/>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 xmlns:p14="http://schemas.microsoft.com/office/powerpoint/2010/main" val="3830450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1CF18DA-FE28-4F1A-AA6A-776212208E6C}"/>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4987BF45-7F9C-4F63-AE80-60F712D1E57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83A33885-C8ED-424F-B008-A3DA2654F050}"/>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5" name="页脚占位符 4">
            <a:extLst>
              <a:ext uri="{FF2B5EF4-FFF2-40B4-BE49-F238E27FC236}">
                <a16:creationId xmlns="" xmlns:a16="http://schemas.microsoft.com/office/drawing/2014/main" id="{025944F4-826E-40AC-96B0-B2D15606C84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E158CC96-1E04-4D40-A3E4-6161B84EE683}"/>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 xmlns:p14="http://schemas.microsoft.com/office/powerpoint/2010/main" val="2786039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968C4AC-3C7B-4347-AD35-F022324F3EA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22E4213C-6040-4B18-887A-6F0C4982739A}"/>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3F2B5EC9-41DB-490E-8207-8FBC13E6CD6E}"/>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E56B7DEB-5A47-482A-9104-8E7F49BF52CB}"/>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6" name="页脚占位符 5">
            <a:extLst>
              <a:ext uri="{FF2B5EF4-FFF2-40B4-BE49-F238E27FC236}">
                <a16:creationId xmlns="" xmlns:a16="http://schemas.microsoft.com/office/drawing/2014/main" id="{C1F226A8-1658-4BEE-96BB-85AD16ADEED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F8D70ECF-CBFB-403C-8BCD-DEB90B65B873}"/>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 xmlns:p14="http://schemas.microsoft.com/office/powerpoint/2010/main" val="3668453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854A50B-8B6F-4427-8F93-75C4B813B943}"/>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478780A-4D93-41E4-8B30-35FD90D8E74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D6B7D4C8-5AD3-4086-8D59-710ED355FC27}"/>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DD7C5A3E-9DC9-4653-909F-45CBB95D9E6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3EC91135-D2C2-4B6B-BD0B-7831ED98EE07}"/>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1F21D6F1-3910-47ED-87E3-4D7BF1240DC5}"/>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8" name="页脚占位符 7">
            <a:extLst>
              <a:ext uri="{FF2B5EF4-FFF2-40B4-BE49-F238E27FC236}">
                <a16:creationId xmlns="" xmlns:a16="http://schemas.microsoft.com/office/drawing/2014/main" id="{663F7855-7EAB-4873-AB3C-EF6EAB80051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EA31A312-DE7B-48B0-AB53-EA2CF59A1DD6}"/>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 xmlns:p14="http://schemas.microsoft.com/office/powerpoint/2010/main" val="2996478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3D3BBBD-F273-43F3-AD27-D7F9549B647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DA55D27C-3037-4A2E-B96B-01D20FD79EA8}"/>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4" name="页脚占位符 3">
            <a:extLst>
              <a:ext uri="{FF2B5EF4-FFF2-40B4-BE49-F238E27FC236}">
                <a16:creationId xmlns="" xmlns:a16="http://schemas.microsoft.com/office/drawing/2014/main" id="{C4401D85-83AE-487C-8533-8C4FCA55A92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ED436CD6-42EB-4C90-94E1-0CF5270886B7}"/>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 xmlns:p14="http://schemas.microsoft.com/office/powerpoint/2010/main" val="1675496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67F1B3F-7E08-4234-AEFD-EB630D2E877E}"/>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3" name="页脚占位符 2">
            <a:extLst>
              <a:ext uri="{FF2B5EF4-FFF2-40B4-BE49-F238E27FC236}">
                <a16:creationId xmlns="" xmlns:a16="http://schemas.microsoft.com/office/drawing/2014/main" id="{FCC406A8-4497-4598-BFCF-3BEE1BC33BD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9001440C-6FDB-4D8A-AB81-1395472E04E9}"/>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 xmlns:p14="http://schemas.microsoft.com/office/powerpoint/2010/main" val="2943276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1B01612-07C8-4C39-842A-866508D89D7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CF6B341-9AA0-49B6-9D1E-FA756C7065D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6224DA1A-88DF-4217-ABCD-B687D0D0100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2084BAF2-6F1E-4461-9B41-A4ACFB70CC69}"/>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6" name="页脚占位符 5">
            <a:extLst>
              <a:ext uri="{FF2B5EF4-FFF2-40B4-BE49-F238E27FC236}">
                <a16:creationId xmlns="" xmlns:a16="http://schemas.microsoft.com/office/drawing/2014/main" id="{DED88B37-BBF3-40AF-81E6-328F0093338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34F5A09C-B81F-4EFB-9166-FA59B629D90F}"/>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 xmlns:p14="http://schemas.microsoft.com/office/powerpoint/2010/main" val="272889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722FA20-A971-4DDA-A3D5-064CE93F2FB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B4BEB65C-959D-4693-9283-349D9BFABA8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E9AD99CB-612D-4B49-B143-220D0A131CC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D33D1607-C1B1-4202-A3A7-118A3BEBA010}"/>
              </a:ext>
            </a:extLst>
          </p:cNvPr>
          <p:cNvSpPr>
            <a:spLocks noGrp="1"/>
          </p:cNvSpPr>
          <p:nvPr>
            <p:ph type="dt" sz="half" idx="10"/>
          </p:nvPr>
        </p:nvSpPr>
        <p:spPr>
          <a:xfrm>
            <a:off x="838200" y="6356350"/>
            <a:ext cx="2743200" cy="365125"/>
          </a:xfrm>
          <a:prstGeom prst="rect">
            <a:avLst/>
          </a:prstGeom>
        </p:spPr>
        <p:txBody>
          <a:bodyPr/>
          <a:lstStyle/>
          <a:p>
            <a:fld id="{EA975F9D-28C9-4897-8CCA-5D52BE9A2593}" type="datetimeFigureOut">
              <a:rPr lang="zh-CN" altLang="en-US" smtClean="0"/>
              <a:pPr/>
              <a:t>2020/4/1 Wednesday</a:t>
            </a:fld>
            <a:endParaRPr lang="zh-CN" altLang="en-US"/>
          </a:p>
        </p:txBody>
      </p:sp>
      <p:sp>
        <p:nvSpPr>
          <p:cNvPr id="6" name="页脚占位符 5">
            <a:extLst>
              <a:ext uri="{FF2B5EF4-FFF2-40B4-BE49-F238E27FC236}">
                <a16:creationId xmlns="" xmlns:a16="http://schemas.microsoft.com/office/drawing/2014/main" id="{E2ABA1F8-1558-4134-B366-E7CC7A96EC8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A5F0F57E-CF63-404F-832B-D5A29C6F65AB}"/>
              </a:ext>
            </a:extLst>
          </p:cNvPr>
          <p:cNvSpPr>
            <a:spLocks noGrp="1"/>
          </p:cNvSpPr>
          <p:nvPr>
            <p:ph type="sldNum" sz="quarter" idx="12"/>
          </p:nvPr>
        </p:nvSpPr>
        <p:spPr>
          <a:xfrm>
            <a:off x="8610600" y="6356350"/>
            <a:ext cx="2743200" cy="365125"/>
          </a:xfrm>
          <a:prstGeom prst="rect">
            <a:avLst/>
          </a:prstGeom>
        </p:spPr>
        <p:txBody>
          <a:bodyPr/>
          <a:lstStyle/>
          <a:p>
            <a:fld id="{677D1D4A-30F7-4D32-8D21-320BC34BA3C8}" type="slidenum">
              <a:rPr lang="zh-CN" altLang="en-US" smtClean="0"/>
              <a:pPr/>
              <a:t>‹#›</a:t>
            </a:fld>
            <a:endParaRPr lang="zh-CN" altLang="en-US"/>
          </a:p>
        </p:txBody>
      </p:sp>
    </p:spTree>
    <p:extLst>
      <p:ext uri="{BB962C8B-B14F-4D97-AF65-F5344CB8AC3E}">
        <p14:creationId xmlns="" xmlns:p14="http://schemas.microsoft.com/office/powerpoint/2010/main" val="2226083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239371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ideo" Target="file:///E:\&#20195;&#26690;&#24179;&#22788;&#29702;\504&#21152;&#24555;&#23454;&#26045;&#38454;&#27573;&#24615;&#20943;&#31246;&#38477;&#36153;&#25919;&#31574;&#31283;&#23601;&#19994;\%5b&#35270;&#39057;%5d&#20154;&#31038;&#37096;&#65306;&#21152;&#24555;&#23454;&#26045;&#38454;&#27573;&#24615;&#20943;&#31246;&#38477;&#36153;&#25919;&#31574;&#31283;&#23601;&#19994;.wmv"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9644" y="2539879"/>
            <a:ext cx="12135556" cy="646331"/>
          </a:xfrm>
          <a:prstGeom prst="rect">
            <a:avLst/>
          </a:prstGeom>
        </p:spPr>
        <p:txBody>
          <a:bodyPr wrap="square">
            <a:spAutoFit/>
          </a:bodyPr>
          <a:lstStyle/>
          <a:p>
            <a:pPr algn="ctr"/>
            <a:r>
              <a:rPr lang="zh-CN" altLang="en-US" sz="3600" b="1" dirty="0" smtClean="0">
                <a:solidFill>
                  <a:srgbClr val="FF0000"/>
                </a:solidFill>
                <a:latin typeface="华文行楷" panose="02010800040101010101" pitchFamily="2" charset="-122"/>
                <a:ea typeface="华文行楷" panose="02010800040101010101" pitchFamily="2" charset="-122"/>
              </a:rPr>
              <a:t>应对新冠肺炎疫情影响   多措并举积极稳定就业</a:t>
            </a:r>
            <a:endParaRPr lang="zh-CN" altLang="en-US" sz="3600" b="1" dirty="0" smtClean="0">
              <a:solidFill>
                <a:srgbClr val="FF0000"/>
              </a:solidFill>
              <a:latin typeface="华文行楷" panose="02010800040101010101" pitchFamily="2" charset="-122"/>
              <a:ea typeface="华文行楷" panose="02010800040101010101" pitchFamily="2" charset="-122"/>
            </a:endParaRPr>
          </a:p>
        </p:txBody>
      </p:sp>
      <p:sp>
        <p:nvSpPr>
          <p:cNvPr id="3" name="AutoShape 218"/>
          <p:cNvSpPr>
            <a:spLocks noChangeArrowheads="1"/>
          </p:cNvSpPr>
          <p:nvPr/>
        </p:nvSpPr>
        <p:spPr bwMode="auto">
          <a:xfrm>
            <a:off x="323527" y="267493"/>
            <a:ext cx="2744987" cy="578882"/>
          </a:xfrm>
          <a:prstGeom prst="roundRect">
            <a:avLst>
              <a:gd name="adj" fmla="val 16667"/>
            </a:avLst>
          </a:prstGeom>
          <a:gradFill rotWithShape="1">
            <a:gsLst>
              <a:gs pos="0">
                <a:srgbClr val="0066FF"/>
              </a:gs>
              <a:gs pos="100000">
                <a:srgbClr val="0000EE"/>
              </a:gs>
            </a:gsLst>
            <a:lin ang="5400000" scaled="1"/>
          </a:gradFill>
          <a:ln w="19050" algn="ctr">
            <a:noFill/>
            <a:round/>
            <a:headEnd/>
            <a:tailEnd/>
          </a:ln>
          <a:effectLst/>
        </p:spPr>
        <p:txBody>
          <a:bodyPr wrap="square" anchor="ctr">
            <a:spAutoFit/>
          </a:bodyPr>
          <a:lstStyle/>
          <a:p>
            <a:pPr algn="ctr">
              <a:lnSpc>
                <a:spcPct val="100000"/>
              </a:lnSpc>
            </a:pPr>
            <a:r>
              <a:rPr lang="zh-CN" altLang="en-US" sz="2800" smtClean="0">
                <a:solidFill>
                  <a:schemeClr val="bg1"/>
                </a:solidFill>
              </a:rPr>
              <a:t>高考时政透析</a:t>
            </a:r>
            <a:endParaRPr lang="zh-CN" altLang="en-US" sz="2800" dirty="0" smtClean="0">
              <a:solidFill>
                <a:schemeClr val="bg1"/>
              </a:solidFill>
            </a:endParaRPr>
          </a:p>
        </p:txBody>
      </p:sp>
    </p:spTree>
    <p:extLst>
      <p:ext uri="{BB962C8B-B14F-4D97-AF65-F5344CB8AC3E}">
        <p14:creationId xmlns="" xmlns:p14="http://schemas.microsoft.com/office/powerpoint/2010/main" val="711268535"/>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2677656"/>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5.</a:t>
            </a:r>
            <a:r>
              <a:rPr lang="zh-CN" altLang="en-US" sz="2800" dirty="0" smtClean="0">
                <a:latin typeface="华文细黑" panose="02010600040101010101" pitchFamily="2" charset="-122"/>
                <a:ea typeface="华文细黑" panose="02010600040101010101" pitchFamily="2" charset="-122"/>
              </a:rPr>
              <a:t>以人民为中心，抓住人民最关心最直接最现实的利益问题，坚持就业优先战略和积极就业政策，鼓励创业带动就业，提供全方位公共就业服务，破除妨碍劳动力流动的体制机制弊端，使人人都有通过辛勤劳动实现自身发展的机会。</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6.</a:t>
            </a:r>
            <a:r>
              <a:rPr lang="zh-CN" altLang="en-US" sz="2800" dirty="0" smtClean="0">
                <a:latin typeface="华文细黑" panose="02010600040101010101" pitchFamily="2" charset="-122"/>
                <a:ea typeface="华文细黑" panose="02010600040101010101" pitchFamily="2" charset="-122"/>
              </a:rPr>
              <a:t>劳动者要树立正确的就业观念，树立自主择业观、竞争就业观、职业平等观、多种方式就业观。树立竞争意识，提高自身素质和各方面技能，发扬创业精神，实现自主创业，通过对社会的贡献来赢得尊重。</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138499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1.</a:t>
            </a:r>
            <a:r>
              <a:rPr lang="zh-CN" altLang="en-US" sz="2800" dirty="0" smtClean="0">
                <a:latin typeface="华文细黑" panose="02010600040101010101" pitchFamily="2" charset="-122"/>
                <a:ea typeface="华文细黑" panose="02010600040101010101" pitchFamily="2" charset="-122"/>
              </a:rPr>
              <a:t>我国是人民民主专政的社会主义国家，人民是国家的主人，就业问题事业关人民群众的生存与发展。</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政治生活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138499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2.</a:t>
            </a:r>
            <a:r>
              <a:rPr lang="zh-CN" altLang="en-US" sz="2800" dirty="0" smtClean="0">
                <a:latin typeface="华文细黑" panose="02010600040101010101" pitchFamily="2" charset="-122"/>
                <a:ea typeface="华文细黑" panose="02010600040101010101" pitchFamily="2" charset="-122"/>
              </a:rPr>
              <a:t>我国主要矛盾的变化，要求坚持以人民为中心的发展思想，稳就业有利于满足人民群众对美好生活的需求，增强人民群众的获得感。</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政治生活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3323987"/>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中国共产党是中国工人阶级和中国人民、中华民族的先锋队，是中国社会主义事业的领导核心。中国共产党的领导是中国特色社会主义最本质的特征，是中国特色社会主义制度的最大优势。中国共产党是中国最高政治领导力量，在疫情防控和稳定就业工作中发挥总揽全局、协调各方的领导核心作用。</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政治生活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4.</a:t>
            </a:r>
            <a:r>
              <a:rPr lang="zh-CN" altLang="en-US" sz="2800" dirty="0" smtClean="0">
                <a:latin typeface="华文细黑" panose="02010600040101010101" pitchFamily="2" charset="-122"/>
                <a:ea typeface="华文细黑" panose="02010600040101010101" pitchFamily="2" charset="-122"/>
              </a:rPr>
              <a:t>政府要坚持对人民负责的原则，具有组织社会主义经济建设的职能，通过就业优先的宏观政策稳就业，增加人民群众的收入，提高人民群众的生活水平。</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政治生活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2677656"/>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5.</a:t>
            </a:r>
            <a:r>
              <a:rPr lang="zh-CN" altLang="en-US" sz="2800" dirty="0" smtClean="0">
                <a:latin typeface="华文细黑" panose="02010600040101010101" pitchFamily="2" charset="-122"/>
                <a:ea typeface="华文细黑" panose="02010600040101010101" pitchFamily="2" charset="-122"/>
              </a:rPr>
              <a:t>政府是国家权力机关的执行机关，是人民利益的执行者和人民意志的捍卫者。政府指导疫情防控工作履行了保障人民民主的职能，把保障人民生命安全放在首位。应对新冠肺炎疫情影响强化稳就业举措的实施，履行了组织社会主义经济建设的职能。</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政治生活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1. </a:t>
            </a:r>
            <a:r>
              <a:rPr lang="zh-CN" altLang="en-US" sz="2800" dirty="0" smtClean="0">
                <a:latin typeface="华文细黑" panose="02010600040101010101" pitchFamily="2" charset="-122"/>
                <a:ea typeface="华文细黑" panose="02010600040101010101" pitchFamily="2" charset="-122"/>
              </a:rPr>
              <a:t>物质决定意识。</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意见</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是国务院根据当前就业形势的实际提出的促进就业的指导意见，做到了主观符合客观。意识能够正确反映客观事物。</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意见</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准确地判断了我国当前的就业形势。</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2677656"/>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2.</a:t>
            </a:r>
            <a:r>
              <a:rPr lang="zh-CN" altLang="en-US" sz="2800" dirty="0" smtClean="0">
                <a:latin typeface="华文细黑" panose="02010600040101010101" pitchFamily="2" charset="-122"/>
                <a:ea typeface="华文细黑" panose="02010600040101010101" pitchFamily="2" charset="-122"/>
              </a:rPr>
              <a:t>意识具有能动作用，意识活动具有目的性、主动创造性，正确的意识对改造客观世界具有指导作用。</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意见</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所提出的促进就业意见能够确保就业局势稳定。尊重各观规律与发挥主观能动性相结合，</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意见</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提出的措施遵循了经济社会发展的客观规律。</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138499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世界是普遍联系的，这要求我们坚持联系的观点。解决好高校毕业生就业问题，需要国家、企业、高校以及大学生自身等方面共同努力。</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新闻播报</a:t>
            </a:r>
          </a:p>
        </p:txBody>
      </p:sp>
      <p:pic>
        <p:nvPicPr>
          <p:cNvPr id="3" name="[视频]人社部：加快实施阶段性减税降费政策稳就业.wmv">
            <a:hlinkClick r:id="" action="ppaction://media"/>
          </p:cNvPr>
          <p:cNvPicPr>
            <a:picLocks noRot="1" noChangeAspect="1"/>
          </p:cNvPicPr>
          <p:nvPr>
            <a:videoFile r:link="rId1"/>
          </p:nvPr>
        </p:nvPicPr>
        <p:blipFill>
          <a:blip r:embed="rId3"/>
          <a:stretch>
            <a:fillRect/>
          </a:stretch>
        </p:blipFill>
        <p:spPr>
          <a:xfrm>
            <a:off x="1809720" y="1142985"/>
            <a:ext cx="8572528" cy="4643470"/>
          </a:xfrm>
          <a:prstGeom prst="rect">
            <a:avLst/>
          </a:prstGeom>
        </p:spPr>
      </p:pic>
    </p:spTree>
    <p:extLst>
      <p:ext uri="{BB962C8B-B14F-4D97-AF65-F5344CB8AC3E}">
        <p14:creationId xmlns:p14="http://schemas.microsoft.com/office/powerpoint/2010/main" xmlns="" val="33735008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25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4.</a:t>
            </a:r>
            <a:r>
              <a:rPr lang="zh-CN" altLang="en-US" sz="2800" dirty="0" smtClean="0">
                <a:latin typeface="华文细黑" panose="02010600040101010101" pitchFamily="2" charset="-122"/>
                <a:ea typeface="华文细黑" panose="02010600040101010101" pitchFamily="2" charset="-122"/>
              </a:rPr>
              <a:t>社会存在决定社会意识，社会意识对社会存在有反作用。</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国务院办公厅关于应对新冠肺炎疫情影响强化稳就业举措的实施意见</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的出台，有利于稳增长、保就业。</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7"/>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5.</a:t>
            </a:r>
            <a:r>
              <a:rPr lang="zh-CN" altLang="en-US" sz="2800" dirty="0" smtClean="0">
                <a:latin typeface="华文细黑" panose="02010600040101010101" pitchFamily="2" charset="-122"/>
                <a:ea typeface="华文细黑" panose="02010600040101010101" pitchFamily="2" charset="-122"/>
              </a:rPr>
              <a:t>生产关系一定要适合生产力状况的规律，上层建筑一定要适合经济基础状况的规律，是人类社会发展的基本规律。遵循这两个规律，才能解放和发展生产力，推动经济发展。</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138499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6.</a:t>
            </a:r>
            <a:r>
              <a:rPr lang="zh-CN" altLang="en-US" sz="2800" dirty="0" smtClean="0">
                <a:latin typeface="华文细黑" panose="02010600040101010101" pitchFamily="2" charset="-122"/>
                <a:ea typeface="华文细黑" panose="02010600040101010101" pitchFamily="2" charset="-122"/>
              </a:rPr>
              <a:t>物质资料的生产活动是人类社会存在和发展的基础，保就业才能满足人们的基本物质生活需要。</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138499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7.</a:t>
            </a:r>
            <a:r>
              <a:rPr lang="zh-CN" altLang="en-US" sz="2800" dirty="0" smtClean="0">
                <a:latin typeface="华文细黑" panose="02010600040101010101" pitchFamily="2" charset="-122"/>
                <a:ea typeface="华文细黑" panose="02010600040101010101" pitchFamily="2" charset="-122"/>
              </a:rPr>
              <a:t>人民群众是历史的创造者，维护人民的根本利益是党和国家一切工作的根本出发点和落脚点。</a:t>
            </a:r>
          </a:p>
        </p:txBody>
      </p:sp>
      <p:sp>
        <p:nvSpPr>
          <p:cNvPr id="4" name="矩形 3"/>
          <p:cNvSpPr/>
          <p:nvPr/>
        </p:nvSpPr>
        <p:spPr>
          <a:xfrm>
            <a:off x="761964" y="1214423"/>
            <a:ext cx="2969083"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生活与哲学</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4524315"/>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1</a:t>
            </a:r>
            <a:r>
              <a:rPr lang="zh-CN" altLang="en-US" sz="2400" dirty="0" smtClean="0">
                <a:latin typeface="华文细黑" panose="02010600040101010101" pitchFamily="2" charset="-122"/>
                <a:ea typeface="华文细黑" panose="02010600040101010101" pitchFamily="2" charset="-122"/>
              </a:rPr>
              <a:t>．习近平强调，“经济下行更要关注就业”。李克强指出，“稳增长更是要着眼于保就业、增收入、惠民生”。从政府层面看，以下促进就业的措施中合理的有（            ）</a:t>
            </a:r>
          </a:p>
          <a:p>
            <a:pPr>
              <a:lnSpc>
                <a:spcPct val="150000"/>
              </a:lnSpc>
            </a:pPr>
            <a:r>
              <a:rPr lang="zh-CN" altLang="en-US" sz="2400" dirty="0" smtClean="0">
                <a:latin typeface="华文细黑" panose="02010600040101010101" pitchFamily="2" charset="-122"/>
                <a:ea typeface="华文细黑" panose="02010600040101010101" pitchFamily="2" charset="-122"/>
              </a:rPr>
              <a:t>①增加创业贷款，以创业促就业  </a:t>
            </a:r>
          </a:p>
          <a:p>
            <a:pPr>
              <a:lnSpc>
                <a:spcPct val="150000"/>
              </a:lnSpc>
            </a:pPr>
            <a:r>
              <a:rPr lang="zh-CN" altLang="en-US" sz="2400" dirty="0" smtClean="0">
                <a:latin typeface="华文细黑" panose="02010600040101010101" pitchFamily="2" charset="-122"/>
                <a:ea typeface="华文细黑" panose="02010600040101010101" pitchFamily="2" charset="-122"/>
              </a:rPr>
              <a:t>②强化市场干预，营造公平就业环境</a:t>
            </a:r>
          </a:p>
          <a:p>
            <a:pPr>
              <a:lnSpc>
                <a:spcPct val="150000"/>
              </a:lnSpc>
            </a:pPr>
            <a:r>
              <a:rPr lang="zh-CN" altLang="en-US" sz="2400" dirty="0" smtClean="0">
                <a:latin typeface="华文细黑" panose="02010600040101010101" pitchFamily="2" charset="-122"/>
                <a:ea typeface="华文细黑" panose="02010600040101010101" pitchFamily="2" charset="-122"/>
              </a:rPr>
              <a:t>③简政放权，</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优化就业服务方式  </a:t>
            </a:r>
          </a:p>
          <a:p>
            <a:pPr>
              <a:lnSpc>
                <a:spcPct val="150000"/>
              </a:lnSpc>
            </a:pPr>
            <a:r>
              <a:rPr lang="zh-CN" altLang="en-US" sz="2400" dirty="0" smtClean="0">
                <a:latin typeface="华文细黑" panose="02010600040101010101" pitchFamily="2" charset="-122"/>
                <a:ea typeface="华文细黑" panose="02010600040101010101" pitchFamily="2" charset="-122"/>
              </a:rPr>
              <a:t>④调整结构，拓展就业新空间</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．①③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．②④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．③④</a:t>
            </a:r>
          </a:p>
        </p:txBody>
      </p:sp>
      <p:sp>
        <p:nvSpPr>
          <p:cNvPr id="6" name="矩形 5"/>
          <p:cNvSpPr/>
          <p:nvPr/>
        </p:nvSpPr>
        <p:spPr>
          <a:xfrm>
            <a:off x="689343" y="2131827"/>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3970318"/>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2</a:t>
            </a:r>
            <a:r>
              <a:rPr lang="zh-CN" altLang="en-US" sz="2400" dirty="0" smtClean="0">
                <a:latin typeface="华文细黑" panose="02010600040101010101" pitchFamily="2" charset="-122"/>
                <a:ea typeface="华文细黑" panose="02010600040101010101" pitchFamily="2" charset="-122"/>
              </a:rPr>
              <a:t>．近日，人力资源社会保障部印发</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国务院办公厅关于应对新冠肺炎疫情影响强化稳就业举措的实施意见</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，政府“稳就业”可以（            ）</a:t>
            </a:r>
          </a:p>
          <a:p>
            <a:pPr>
              <a:lnSpc>
                <a:spcPct val="150000"/>
              </a:lnSpc>
            </a:pPr>
            <a:r>
              <a:rPr lang="zh-CN" altLang="en-US" sz="2400" dirty="0" smtClean="0">
                <a:latin typeface="华文细黑" panose="02010600040101010101" pitchFamily="2" charset="-122"/>
                <a:ea typeface="华文细黑" panose="02010600040101010101" pitchFamily="2" charset="-122"/>
              </a:rPr>
              <a:t>①提高自主创新能力，扩大企业生产规模②开展职业技能培训，鼓励创业带动就业</a:t>
            </a:r>
          </a:p>
          <a:p>
            <a:pPr>
              <a:lnSpc>
                <a:spcPct val="150000"/>
              </a:lnSpc>
            </a:pPr>
            <a:r>
              <a:rPr lang="zh-CN" altLang="en-US" sz="2400" dirty="0" smtClean="0">
                <a:latin typeface="华文细黑" panose="02010600040101010101" pitchFamily="2" charset="-122"/>
                <a:ea typeface="华文细黑" panose="02010600040101010101" pitchFamily="2" charset="-122"/>
              </a:rPr>
              <a:t>③实施就业优先政策，提供就业导向支持④加快推进人工智能，实施“机器人换人”</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．①③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．①④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．②④</a:t>
            </a:r>
          </a:p>
        </p:txBody>
      </p:sp>
      <p:sp>
        <p:nvSpPr>
          <p:cNvPr id="6" name="矩形 5"/>
          <p:cNvSpPr/>
          <p:nvPr/>
        </p:nvSpPr>
        <p:spPr>
          <a:xfrm>
            <a:off x="7366683" y="1617903"/>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 </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4"/>
            <a:ext cx="11041227" cy="3970318"/>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3</a:t>
            </a:r>
            <a:r>
              <a:rPr lang="zh-CN" altLang="en-US" sz="2400" dirty="0" smtClean="0">
                <a:latin typeface="华文细黑" panose="02010600040101010101" pitchFamily="2" charset="-122"/>
                <a:ea typeface="华文细黑" panose="02010600040101010101" pitchFamily="2" charset="-122"/>
              </a:rPr>
              <a:t>．就业是最大的民生，是发展的优先目标。下列有利于落实就业优先政策的是（            ）</a:t>
            </a:r>
          </a:p>
          <a:p>
            <a:pPr>
              <a:lnSpc>
                <a:spcPct val="150000"/>
              </a:lnSpc>
            </a:pPr>
            <a:r>
              <a:rPr lang="zh-CN" altLang="en-US" sz="2400" dirty="0" smtClean="0">
                <a:latin typeface="华文细黑" panose="02010600040101010101" pitchFamily="2" charset="-122"/>
                <a:ea typeface="华文细黑" panose="02010600040101010101" pitchFamily="2" charset="-122"/>
              </a:rPr>
              <a:t>①减税降费，支持实体经济、民营和小微企业发展 </a:t>
            </a:r>
          </a:p>
          <a:p>
            <a:pPr>
              <a:lnSpc>
                <a:spcPct val="150000"/>
              </a:lnSpc>
            </a:pPr>
            <a:r>
              <a:rPr lang="zh-CN" altLang="en-US" sz="2400" dirty="0" smtClean="0">
                <a:latin typeface="华文细黑" panose="02010600040101010101" pitchFamily="2" charset="-122"/>
                <a:ea typeface="华文细黑" panose="02010600040101010101" pitchFamily="2" charset="-122"/>
              </a:rPr>
              <a:t>②强化行政审批，控制新业态和就业新形态的发展</a:t>
            </a:r>
          </a:p>
          <a:p>
            <a:pPr>
              <a:lnSpc>
                <a:spcPct val="150000"/>
              </a:lnSpc>
            </a:pPr>
            <a:r>
              <a:rPr lang="zh-CN" altLang="en-US" sz="2400" dirty="0" smtClean="0">
                <a:latin typeface="华文细黑" panose="02010600040101010101" pitchFamily="2" charset="-122"/>
                <a:ea typeface="华文细黑" panose="02010600040101010101" pitchFamily="2" charset="-122"/>
              </a:rPr>
              <a:t>③劳动者转变就业观念，依据个人的需求自主择业 </a:t>
            </a:r>
          </a:p>
          <a:p>
            <a:pPr>
              <a:lnSpc>
                <a:spcPct val="150000"/>
              </a:lnSpc>
            </a:pPr>
            <a:r>
              <a:rPr lang="zh-CN" altLang="en-US" sz="2400" dirty="0" smtClean="0">
                <a:latin typeface="华文细黑" panose="02010600040101010101" pitchFamily="2" charset="-122"/>
                <a:ea typeface="华文细黑" panose="02010600040101010101" pitchFamily="2" charset="-122"/>
              </a:rPr>
              <a:t>④促进现代职业教育发展，开展职业技能提升行动</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．①④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．③④</a:t>
            </a:r>
          </a:p>
        </p:txBody>
      </p:sp>
      <p:sp>
        <p:nvSpPr>
          <p:cNvPr id="6" name="矩形 5"/>
          <p:cNvSpPr/>
          <p:nvPr/>
        </p:nvSpPr>
        <p:spPr>
          <a:xfrm>
            <a:off x="736587" y="1549034"/>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5078313"/>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4.</a:t>
            </a:r>
            <a:r>
              <a:rPr lang="zh-CN" altLang="en-US" sz="2400" dirty="0" smtClean="0">
                <a:latin typeface="华文细黑" panose="02010600040101010101" pitchFamily="2" charset="-122"/>
                <a:ea typeface="华文细黑" panose="02010600040101010101" pitchFamily="2" charset="-122"/>
              </a:rPr>
              <a:t>在疫情面前，某电商物流公司设计出了“人才共享”计划，借用其他公司的员工，提供暂时就业机会和有竞争力的薪酬，允许员工在疫情结束后返回原来企业，以此帮助受疫情影响的相关企业以及人才度过暂时困境。“人才共享”计划体现的企业经营理念是（            ）</a:t>
            </a:r>
          </a:p>
          <a:p>
            <a:pPr>
              <a:lnSpc>
                <a:spcPct val="150000"/>
              </a:lnSpc>
            </a:pPr>
            <a:r>
              <a:rPr lang="zh-CN" altLang="en-US" sz="2400" dirty="0" smtClean="0">
                <a:latin typeface="华文细黑" panose="02010600040101010101" pitchFamily="2" charset="-122"/>
                <a:ea typeface="华文细黑" panose="02010600040101010101" pitchFamily="2" charset="-122"/>
              </a:rPr>
              <a:t>①践行社会责任，增强企业的公信力</a:t>
            </a:r>
          </a:p>
          <a:p>
            <a:pPr>
              <a:lnSpc>
                <a:spcPct val="150000"/>
              </a:lnSpc>
            </a:pPr>
            <a:r>
              <a:rPr lang="zh-CN" altLang="en-US" sz="2400" dirty="0" smtClean="0">
                <a:latin typeface="华文细黑" panose="02010600040101010101" pitchFamily="2" charset="-122"/>
                <a:ea typeface="华文细黑" panose="02010600040101010101" pitchFamily="2" charset="-122"/>
              </a:rPr>
              <a:t>②引进先进人才，降低企业生产成本</a:t>
            </a:r>
          </a:p>
          <a:p>
            <a:pPr>
              <a:lnSpc>
                <a:spcPct val="150000"/>
              </a:lnSpc>
            </a:pPr>
            <a:r>
              <a:rPr lang="zh-CN" altLang="en-US" sz="2400" dirty="0" smtClean="0">
                <a:latin typeface="华文细黑" panose="02010600040101010101" pitchFamily="2" charset="-122"/>
                <a:ea typeface="华文细黑" panose="02010600040101010101" pitchFamily="2" charset="-122"/>
              </a:rPr>
              <a:t>③注重管理创新，提升企业的竞争力</a:t>
            </a:r>
          </a:p>
          <a:p>
            <a:pPr>
              <a:lnSpc>
                <a:spcPct val="150000"/>
              </a:lnSpc>
            </a:pPr>
            <a:r>
              <a:rPr lang="zh-CN" altLang="en-US" sz="2400" dirty="0" smtClean="0">
                <a:latin typeface="华文细黑" panose="02010600040101010101" pitchFamily="2" charset="-122"/>
                <a:ea typeface="华文细黑" panose="02010600040101010101" pitchFamily="2" charset="-122"/>
              </a:rPr>
              <a:t>④扩大就业规模，提高企业经济效益</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．①③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．②④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．③④</a:t>
            </a:r>
          </a:p>
        </p:txBody>
      </p:sp>
      <p:sp>
        <p:nvSpPr>
          <p:cNvPr id="6" name="矩形 5"/>
          <p:cNvSpPr/>
          <p:nvPr/>
        </p:nvSpPr>
        <p:spPr>
          <a:xfrm>
            <a:off x="3174987" y="2695397"/>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5632311"/>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5</a:t>
            </a:r>
            <a:r>
              <a:rPr lang="zh-CN" altLang="en-US" sz="2400" dirty="0" smtClean="0">
                <a:latin typeface="华文细黑" panose="02010600040101010101" pitchFamily="2" charset="-122"/>
                <a:ea typeface="华文细黑" panose="02010600040101010101" pitchFamily="2" charset="-122"/>
              </a:rPr>
              <a:t>．统计显示，</a:t>
            </a:r>
            <a:r>
              <a:rPr lang="en-US" altLang="zh-CN" sz="2400" dirty="0" smtClean="0">
                <a:latin typeface="华文细黑" panose="02010600040101010101" pitchFamily="2" charset="-122"/>
                <a:ea typeface="华文细黑" panose="02010600040101010101" pitchFamily="2" charset="-122"/>
              </a:rPr>
              <a:t>2019</a:t>
            </a:r>
            <a:r>
              <a:rPr lang="zh-CN" altLang="en-US" sz="2400" dirty="0" smtClean="0">
                <a:latin typeface="华文细黑" panose="02010600040101010101" pitchFamily="2" charset="-122"/>
                <a:ea typeface="华文细黑" panose="02010600040101010101" pitchFamily="2" charset="-122"/>
              </a:rPr>
              <a:t>年上半年全国累计新增减税降费</a:t>
            </a:r>
            <a:r>
              <a:rPr lang="en-US" altLang="zh-CN" sz="2400" dirty="0" smtClean="0">
                <a:latin typeface="华文细黑" panose="02010600040101010101" pitchFamily="2" charset="-122"/>
                <a:ea typeface="华文细黑" panose="02010600040101010101" pitchFamily="2" charset="-122"/>
              </a:rPr>
              <a:t>11 709</a:t>
            </a:r>
            <a:r>
              <a:rPr lang="zh-CN" altLang="en-US" sz="2400" dirty="0" smtClean="0">
                <a:latin typeface="华文细黑" panose="02010600040101010101" pitchFamily="2" charset="-122"/>
                <a:ea typeface="华文细黑" panose="02010600040101010101" pitchFamily="2" charset="-122"/>
              </a:rPr>
              <a:t>亿元，其中减税</a:t>
            </a:r>
            <a:r>
              <a:rPr lang="en-US" altLang="zh-CN" sz="2400" dirty="0" smtClean="0">
                <a:latin typeface="华文细黑" panose="02010600040101010101" pitchFamily="2" charset="-122"/>
                <a:ea typeface="华文细黑" panose="02010600040101010101" pitchFamily="2" charset="-122"/>
              </a:rPr>
              <a:t>10 387</a:t>
            </a:r>
            <a:r>
              <a:rPr lang="zh-CN" altLang="en-US" sz="2400" dirty="0" smtClean="0">
                <a:latin typeface="华文细黑" panose="02010600040101010101" pitchFamily="2" charset="-122"/>
                <a:ea typeface="华文细黑" panose="02010600040101010101" pitchFamily="2" charset="-122"/>
              </a:rPr>
              <a:t>亿元，民营经济纳税人新增减税</a:t>
            </a:r>
            <a:r>
              <a:rPr lang="en-US" altLang="zh-CN" sz="2400" dirty="0" smtClean="0">
                <a:latin typeface="华文细黑" panose="02010600040101010101" pitchFamily="2" charset="-122"/>
                <a:ea typeface="华文细黑" panose="02010600040101010101" pitchFamily="2" charset="-122"/>
              </a:rPr>
              <a:t>6 712</a:t>
            </a:r>
            <a:r>
              <a:rPr lang="zh-CN" altLang="en-US" sz="2400" dirty="0" smtClean="0">
                <a:latin typeface="华文细黑" panose="02010600040101010101" pitchFamily="2" charset="-122"/>
                <a:ea typeface="华文细黑" panose="02010600040101010101" pitchFamily="2" charset="-122"/>
              </a:rPr>
              <a:t>亿元。占减税总规模的</a:t>
            </a:r>
            <a:r>
              <a:rPr lang="en-US" altLang="zh-CN" sz="2400" dirty="0" smtClean="0">
                <a:latin typeface="华文细黑" panose="02010600040101010101" pitchFamily="2" charset="-122"/>
                <a:ea typeface="华文细黑" panose="02010600040101010101" pitchFamily="2" charset="-122"/>
              </a:rPr>
              <a:t>65%</a:t>
            </a:r>
            <a:r>
              <a:rPr lang="zh-CN" altLang="en-US" sz="2400" dirty="0" smtClean="0">
                <a:latin typeface="华文细黑" panose="02010600040101010101" pitchFamily="2" charset="-122"/>
                <a:ea typeface="华文细黑" panose="02010600040101010101" pitchFamily="2" charset="-122"/>
              </a:rPr>
              <a:t>，这对加力提效稳就业能起到重要作用。下列推导能正确反映上述政策作用过程的是（            ）</a:t>
            </a:r>
          </a:p>
          <a:p>
            <a:pPr>
              <a:lnSpc>
                <a:spcPct val="150000"/>
              </a:lnSpc>
            </a:pPr>
            <a:r>
              <a:rPr lang="zh-CN" altLang="en-US" sz="2400" dirty="0" smtClean="0">
                <a:latin typeface="华文细黑" panose="02010600040101010101" pitchFamily="2" charset="-122"/>
                <a:ea typeface="华文细黑" panose="02010600040101010101" pitchFamily="2" charset="-122"/>
              </a:rPr>
              <a:t>①增强经济发展动力</a:t>
            </a:r>
          </a:p>
          <a:p>
            <a:pPr>
              <a:lnSpc>
                <a:spcPct val="150000"/>
              </a:lnSpc>
            </a:pPr>
            <a:r>
              <a:rPr lang="zh-CN" altLang="en-US" sz="2400" dirty="0" smtClean="0">
                <a:latin typeface="华文细黑" panose="02010600040101010101" pitchFamily="2" charset="-122"/>
                <a:ea typeface="华文细黑" panose="02010600040101010101" pitchFamily="2" charset="-122"/>
              </a:rPr>
              <a:t>②民营经济从减税降费中享受到巨大红利</a:t>
            </a:r>
          </a:p>
          <a:p>
            <a:pPr>
              <a:lnSpc>
                <a:spcPct val="150000"/>
              </a:lnSpc>
            </a:pPr>
            <a:r>
              <a:rPr lang="zh-CN" altLang="en-US" sz="2400" dirty="0" smtClean="0">
                <a:latin typeface="华文细黑" panose="02010600040101010101" pitchFamily="2" charset="-122"/>
                <a:ea typeface="华文细黑" panose="02010600040101010101" pitchFamily="2" charset="-122"/>
              </a:rPr>
              <a:t>③使就业有更多源头活水</a:t>
            </a:r>
          </a:p>
          <a:p>
            <a:pPr>
              <a:lnSpc>
                <a:spcPct val="150000"/>
              </a:lnSpc>
            </a:pPr>
            <a:r>
              <a:rPr lang="zh-CN" altLang="en-US" sz="2400" dirty="0" smtClean="0">
                <a:latin typeface="华文细黑" panose="02010600040101010101" pitchFamily="2" charset="-122"/>
                <a:ea typeface="华文细黑" panose="02010600040101010101" pitchFamily="2" charset="-122"/>
              </a:rPr>
              <a:t>④有效激发民营经济的市场活力</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．①→②→③→④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．①→④→②→③</a:t>
            </a:r>
          </a:p>
          <a:p>
            <a:pPr>
              <a:lnSpc>
                <a:spcPct val="150000"/>
              </a:lnSpc>
            </a:pP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．②→①→④→③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．②→④→①→③</a:t>
            </a:r>
          </a:p>
        </p:txBody>
      </p:sp>
      <p:sp>
        <p:nvSpPr>
          <p:cNvPr id="6" name="矩形 5"/>
          <p:cNvSpPr/>
          <p:nvPr/>
        </p:nvSpPr>
        <p:spPr>
          <a:xfrm>
            <a:off x="692820" y="2729263"/>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4"/>
            <a:ext cx="11041227" cy="3970318"/>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6</a:t>
            </a:r>
            <a:r>
              <a:rPr lang="zh-CN" altLang="en-US" sz="2400" dirty="0" smtClean="0">
                <a:latin typeface="华文细黑" panose="02010600040101010101" pitchFamily="2" charset="-122"/>
                <a:ea typeface="华文细黑" panose="02010600040101010101" pitchFamily="2" charset="-122"/>
              </a:rPr>
              <a:t>．就业是最大的民生，是发展的优先目标。下列有利于落实就业优先政策的是（            ）</a:t>
            </a:r>
          </a:p>
          <a:p>
            <a:pPr>
              <a:lnSpc>
                <a:spcPct val="150000"/>
              </a:lnSpc>
            </a:pPr>
            <a:r>
              <a:rPr lang="zh-CN" altLang="en-US" sz="2400" dirty="0" smtClean="0">
                <a:latin typeface="华文细黑" panose="02010600040101010101" pitchFamily="2" charset="-122"/>
                <a:ea typeface="华文细黑" panose="02010600040101010101" pitchFamily="2" charset="-122"/>
              </a:rPr>
              <a:t>①减税降费，支持实体经济、民营和小微企业发展</a:t>
            </a:r>
          </a:p>
          <a:p>
            <a:pPr>
              <a:lnSpc>
                <a:spcPct val="150000"/>
              </a:lnSpc>
            </a:pPr>
            <a:r>
              <a:rPr lang="zh-CN" altLang="en-US" sz="2400" dirty="0" smtClean="0">
                <a:latin typeface="华文细黑" panose="02010600040101010101" pitchFamily="2" charset="-122"/>
                <a:ea typeface="华文细黑" panose="02010600040101010101" pitchFamily="2" charset="-122"/>
              </a:rPr>
              <a:t>②强化行政审批，控制新业态和就业新形态的发展</a:t>
            </a:r>
          </a:p>
          <a:p>
            <a:pPr>
              <a:lnSpc>
                <a:spcPct val="150000"/>
              </a:lnSpc>
            </a:pPr>
            <a:r>
              <a:rPr lang="zh-CN" altLang="en-US" sz="2400" dirty="0" smtClean="0">
                <a:latin typeface="华文细黑" panose="02010600040101010101" pitchFamily="2" charset="-122"/>
                <a:ea typeface="华文细黑" panose="02010600040101010101" pitchFamily="2" charset="-122"/>
              </a:rPr>
              <a:t>③劳动者转变就业观念，依据个人的需求自主择业</a:t>
            </a:r>
          </a:p>
          <a:p>
            <a:pPr>
              <a:lnSpc>
                <a:spcPct val="150000"/>
              </a:lnSpc>
            </a:pPr>
            <a:r>
              <a:rPr lang="zh-CN" altLang="en-US" sz="2400" dirty="0" smtClean="0">
                <a:latin typeface="华文细黑" panose="02010600040101010101" pitchFamily="2" charset="-122"/>
                <a:ea typeface="华文细黑" panose="02010600040101010101" pitchFamily="2" charset="-122"/>
              </a:rPr>
              <a:t>④促进发展现代职业教育，提高劳动者职业技能和素质</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．①④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．②③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．③④</a:t>
            </a:r>
          </a:p>
        </p:txBody>
      </p:sp>
      <p:sp>
        <p:nvSpPr>
          <p:cNvPr id="6" name="矩形 5"/>
          <p:cNvSpPr/>
          <p:nvPr/>
        </p:nvSpPr>
        <p:spPr>
          <a:xfrm>
            <a:off x="725298" y="1565687"/>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新闻播报</a:t>
            </a:r>
          </a:p>
        </p:txBody>
      </p:sp>
      <p:sp>
        <p:nvSpPr>
          <p:cNvPr id="3" name="矩形 2"/>
          <p:cNvSpPr/>
          <p:nvPr/>
        </p:nvSpPr>
        <p:spPr>
          <a:xfrm>
            <a:off x="476211" y="1000108"/>
            <a:ext cx="11041227" cy="3323987"/>
          </a:xfrm>
          <a:prstGeom prst="rect">
            <a:avLst/>
          </a:prstGeom>
        </p:spPr>
        <p:txBody>
          <a:bodyPr wrap="square">
            <a:spAutoFit/>
          </a:bodyPr>
          <a:lstStyle/>
          <a:p>
            <a:pPr algn="just">
              <a:lnSpc>
                <a:spcPct val="150000"/>
              </a:lnSpc>
            </a:pPr>
            <a:r>
              <a:rPr lang="zh-CN" altLang="en-US" sz="2800" dirty="0" smtClean="0">
                <a:latin typeface="华文细黑" panose="02010600040101010101" pitchFamily="2" charset="-122"/>
                <a:ea typeface="华文细黑" panose="02010600040101010101" pitchFamily="2" charset="-122"/>
              </a:rPr>
              <a:t>        在</a:t>
            </a: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月</a:t>
            </a:r>
            <a:r>
              <a:rPr lang="en-US" altLang="zh-CN" sz="2800" dirty="0" smtClean="0">
                <a:latin typeface="华文细黑" panose="02010600040101010101" pitchFamily="2" charset="-122"/>
                <a:ea typeface="华文细黑" panose="02010600040101010101" pitchFamily="2" charset="-122"/>
              </a:rPr>
              <a:t>25</a:t>
            </a:r>
            <a:r>
              <a:rPr lang="zh-CN" altLang="en-US" sz="2800" dirty="0" smtClean="0">
                <a:latin typeface="华文细黑" panose="02010600040101010101" pitchFamily="2" charset="-122"/>
                <a:ea typeface="华文细黑" panose="02010600040101010101" pitchFamily="2" charset="-122"/>
              </a:rPr>
              <a:t>日举行的国新办政策例行吹风会上，人力资源社会保障部相关负责人介绍了</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国务院办公厅关于应对新冠肺炎疫情影响强化稳就业举措的实施意见</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有关情况，</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意见</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要求加快实施阶段性、有针对性的减税降费政策，拓宽高校毕业生就业渠道。</a:t>
            </a:r>
          </a:p>
          <a:p>
            <a:pPr algn="just">
              <a:lnSpc>
                <a:spcPct val="150000"/>
              </a:lnSpc>
            </a:pPr>
            <a:r>
              <a:rPr lang="en-US" altLang="zh-CN" sz="2800" dirty="0" smtClean="0">
                <a:latin typeface="华文细黑" panose="02010600040101010101" pitchFamily="2" charset="-122"/>
                <a:ea typeface="华文细黑" panose="02010600040101010101" pitchFamily="2" charset="-122"/>
              </a:rPr>
              <a:t> </a:t>
            </a:r>
            <a:endParaRPr lang="zh-CN" altLang="en-US" sz="2800" dirty="0" smtClean="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4199520949"/>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3970318"/>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7</a:t>
            </a:r>
            <a:r>
              <a:rPr lang="zh-CN" altLang="en-US" sz="2400" dirty="0" smtClean="0">
                <a:latin typeface="华文细黑" panose="02010600040101010101" pitchFamily="2" charset="-122"/>
                <a:ea typeface="华文细黑" panose="02010600040101010101" pitchFamily="2" charset="-122"/>
              </a:rPr>
              <a:t>．</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意见</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要求加快实施阶段性、有针对性的减税降费政策，拓宽高校毕业生就业渠道。据此判断，下列传导路径合理的是（            ）</a:t>
            </a:r>
          </a:p>
          <a:p>
            <a:pPr>
              <a:lnSpc>
                <a:spcPct val="150000"/>
              </a:lnSpc>
            </a:pPr>
            <a:r>
              <a:rPr lang="zh-CN" altLang="en-US" sz="2400" dirty="0" smtClean="0">
                <a:latin typeface="华文细黑" panose="02010600040101010101" pitchFamily="2" charset="-122"/>
                <a:ea typeface="华文细黑" panose="02010600040101010101" pitchFamily="2" charset="-122"/>
              </a:rPr>
              <a:t>①获得工资收入  ②刺激居民消费</a:t>
            </a:r>
          </a:p>
          <a:p>
            <a:pPr>
              <a:lnSpc>
                <a:spcPct val="150000"/>
              </a:lnSpc>
            </a:pPr>
            <a:r>
              <a:rPr lang="zh-CN" altLang="en-US" sz="2400" dirty="0" smtClean="0">
                <a:latin typeface="华文细黑" panose="02010600040101010101" pitchFamily="2" charset="-122"/>
                <a:ea typeface="华文细黑" panose="02010600040101010101" pitchFamily="2" charset="-122"/>
              </a:rPr>
              <a:t>③扩大生产规模  ④增加就业岗位</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．②→③→④→①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．④→①→②→③	</a:t>
            </a:r>
          </a:p>
          <a:p>
            <a:pPr>
              <a:lnSpc>
                <a:spcPct val="150000"/>
              </a:lnSpc>
            </a:pP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．①→②→③→④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．④→③→①→②</a:t>
            </a:r>
          </a:p>
          <a:p>
            <a:pPr>
              <a:lnSpc>
                <a:spcPct val="150000"/>
              </a:lnSpc>
            </a:pP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答案</a:t>
            </a:r>
            <a:r>
              <a:rPr lang="en-US" altLang="zh-CN" sz="2400" dirty="0" smtClean="0">
                <a:latin typeface="华文细黑" panose="02010600040101010101" pitchFamily="2" charset="-122"/>
                <a:ea typeface="华文细黑" panose="02010600040101010101" pitchFamily="2" charset="-122"/>
              </a:rPr>
              <a:t>】B</a:t>
            </a:r>
          </a:p>
        </p:txBody>
      </p:sp>
      <p:sp>
        <p:nvSpPr>
          <p:cNvPr id="6" name="矩形 5"/>
          <p:cNvSpPr/>
          <p:nvPr/>
        </p:nvSpPr>
        <p:spPr>
          <a:xfrm>
            <a:off x="6531295" y="1533516"/>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4524315"/>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8</a:t>
            </a:r>
            <a:r>
              <a:rPr lang="zh-CN" altLang="en-US" sz="2400" dirty="0" smtClean="0">
                <a:latin typeface="华文细黑" panose="02010600040101010101" pitchFamily="2" charset="-122"/>
                <a:ea typeface="华文细黑" panose="02010600040101010101" pitchFamily="2" charset="-122"/>
              </a:rPr>
              <a:t>． </a:t>
            </a:r>
            <a:r>
              <a:rPr lang="en-US" altLang="zh-CN" sz="2400" dirty="0" smtClean="0">
                <a:latin typeface="华文细黑" panose="02010600040101010101" pitchFamily="2" charset="-122"/>
                <a:ea typeface="华文细黑" panose="02010600040101010101" pitchFamily="2" charset="-122"/>
              </a:rPr>
              <a:t>2020</a:t>
            </a:r>
            <a:r>
              <a:rPr lang="zh-CN" altLang="en-US" sz="2400" dirty="0" smtClean="0">
                <a:latin typeface="华文细黑" panose="02010600040101010101" pitchFamily="2" charset="-122"/>
                <a:ea typeface="华文细黑" panose="02010600040101010101" pitchFamily="2" charset="-122"/>
              </a:rPr>
              <a:t>届高校毕业生规模预计将达到</a:t>
            </a:r>
            <a:r>
              <a:rPr lang="en-US" altLang="zh-CN" sz="2400" dirty="0" smtClean="0">
                <a:latin typeface="华文细黑" panose="02010600040101010101" pitchFamily="2" charset="-122"/>
                <a:ea typeface="华文细黑" panose="02010600040101010101" pitchFamily="2" charset="-122"/>
              </a:rPr>
              <a:t>874</a:t>
            </a:r>
            <a:r>
              <a:rPr lang="zh-CN" altLang="en-US" sz="2400" dirty="0" smtClean="0">
                <a:latin typeface="华文细黑" panose="02010600040101010101" pitchFamily="2" charset="-122"/>
                <a:ea typeface="华文细黑" panose="02010600040101010101" pitchFamily="2" charset="-122"/>
              </a:rPr>
              <a:t>万人，同比增加</a:t>
            </a:r>
            <a:r>
              <a:rPr lang="en-US" altLang="zh-CN" sz="2400" dirty="0" smtClean="0">
                <a:latin typeface="华文细黑" panose="02010600040101010101" pitchFamily="2" charset="-122"/>
                <a:ea typeface="华文细黑" panose="02010600040101010101" pitchFamily="2" charset="-122"/>
              </a:rPr>
              <a:t>40</a:t>
            </a:r>
            <a:r>
              <a:rPr lang="zh-CN" altLang="en-US" sz="2400" dirty="0" smtClean="0">
                <a:latin typeface="华文细黑" panose="02010600040101010101" pitchFamily="2" charset="-122"/>
                <a:ea typeface="华文细黑" panose="02010600040101010101" pitchFamily="2" charset="-122"/>
              </a:rPr>
              <a:t>万。会议要求，要加强系统间协同配合，聚焦重点，精准施策，努力完成目标任务。国家下列举措有助于目标实现的有（            ）</a:t>
            </a:r>
          </a:p>
          <a:p>
            <a:pPr>
              <a:lnSpc>
                <a:spcPct val="150000"/>
              </a:lnSpc>
            </a:pPr>
            <a:r>
              <a:rPr lang="zh-CN" altLang="en-US" sz="2400" dirty="0" smtClean="0">
                <a:latin typeface="华文细黑" panose="02010600040101010101" pitchFamily="2" charset="-122"/>
                <a:ea typeface="华文细黑" panose="02010600040101010101" pitchFamily="2" charset="-122"/>
              </a:rPr>
              <a:t>①强化实践导向，提高人才培养质量</a:t>
            </a:r>
          </a:p>
          <a:p>
            <a:pPr>
              <a:lnSpc>
                <a:spcPct val="150000"/>
              </a:lnSpc>
            </a:pPr>
            <a:r>
              <a:rPr lang="zh-CN" altLang="en-US" sz="2400" dirty="0" smtClean="0">
                <a:latin typeface="华文细黑" panose="02010600040101010101" pitchFamily="2" charset="-122"/>
                <a:ea typeface="华文细黑" panose="02010600040101010101" pitchFamily="2" charset="-122"/>
              </a:rPr>
              <a:t>②拓宽就业渠道，保障实现全员就业</a:t>
            </a:r>
          </a:p>
          <a:p>
            <a:pPr>
              <a:lnSpc>
                <a:spcPct val="150000"/>
              </a:lnSpc>
            </a:pPr>
            <a:r>
              <a:rPr lang="zh-CN" altLang="en-US" sz="2400" dirty="0" smtClean="0">
                <a:latin typeface="华文细黑" panose="02010600040101010101" pitchFamily="2" charset="-122"/>
                <a:ea typeface="华文细黑" panose="02010600040101010101" pitchFamily="2" charset="-122"/>
              </a:rPr>
              <a:t>③提高服务水平，促进供需有效对接</a:t>
            </a:r>
          </a:p>
          <a:p>
            <a:pPr>
              <a:lnSpc>
                <a:spcPct val="150000"/>
              </a:lnSpc>
            </a:pPr>
            <a:r>
              <a:rPr lang="zh-CN" altLang="en-US" sz="2400" dirty="0" smtClean="0">
                <a:latin typeface="华文细黑" panose="02010600040101010101" pitchFamily="2" charset="-122"/>
                <a:ea typeface="华文细黑" panose="02010600040101010101" pitchFamily="2" charset="-122"/>
              </a:rPr>
              <a:t>④提高自身素质，积极适应市场需要</a:t>
            </a:r>
          </a:p>
          <a:p>
            <a:pPr>
              <a:lnSpc>
                <a:spcPct val="150000"/>
              </a:lnSpc>
            </a:pPr>
            <a:r>
              <a:rPr lang="en-US" altLang="zh-CN" sz="2400" dirty="0" smtClean="0">
                <a:latin typeface="华文细黑" panose="02010600040101010101" pitchFamily="2" charset="-122"/>
                <a:ea typeface="华文细黑" panose="02010600040101010101" pitchFamily="2" charset="-122"/>
              </a:rPr>
              <a:t>A</a:t>
            </a:r>
            <a:r>
              <a:rPr lang="zh-CN" altLang="en-US" sz="2400" dirty="0" smtClean="0">
                <a:latin typeface="华文细黑" panose="02010600040101010101" pitchFamily="2" charset="-122"/>
                <a:ea typeface="华文细黑" panose="02010600040101010101" pitchFamily="2" charset="-122"/>
              </a:rPr>
              <a:t>．①②	</a:t>
            </a:r>
            <a:r>
              <a:rPr lang="en-US" altLang="zh-CN" sz="2400" dirty="0" smtClean="0">
                <a:latin typeface="华文细黑" panose="02010600040101010101" pitchFamily="2" charset="-122"/>
                <a:ea typeface="华文细黑" panose="02010600040101010101" pitchFamily="2" charset="-122"/>
              </a:rPr>
              <a:t>B</a:t>
            </a:r>
            <a:r>
              <a:rPr lang="zh-CN" altLang="en-US" sz="2400" dirty="0" smtClean="0">
                <a:latin typeface="华文细黑" panose="02010600040101010101" pitchFamily="2" charset="-122"/>
                <a:ea typeface="华文细黑" panose="02010600040101010101" pitchFamily="2" charset="-122"/>
              </a:rPr>
              <a:t>．①③	</a:t>
            </a:r>
            <a:r>
              <a:rPr lang="en-US" altLang="zh-CN" sz="2400" dirty="0" smtClean="0">
                <a:latin typeface="华文细黑" panose="02010600040101010101" pitchFamily="2" charset="-122"/>
                <a:ea typeface="华文细黑" panose="02010600040101010101" pitchFamily="2" charset="-122"/>
              </a:rPr>
              <a:t>C</a:t>
            </a:r>
            <a:r>
              <a:rPr lang="zh-CN" altLang="en-US" sz="2400" dirty="0" smtClean="0">
                <a:latin typeface="华文细黑" panose="02010600040101010101" pitchFamily="2" charset="-122"/>
                <a:ea typeface="华文细黑" panose="02010600040101010101" pitchFamily="2" charset="-122"/>
              </a:rPr>
              <a:t>．②④	</a:t>
            </a:r>
            <a:r>
              <a:rPr lang="en-US" altLang="zh-CN" sz="2400" dirty="0" smtClean="0">
                <a:latin typeface="华文细黑" panose="02010600040101010101" pitchFamily="2" charset="-122"/>
                <a:ea typeface="华文细黑" panose="02010600040101010101" pitchFamily="2" charset="-122"/>
              </a:rPr>
              <a:t>D</a:t>
            </a:r>
            <a:r>
              <a:rPr lang="zh-CN" altLang="en-US" sz="2400" dirty="0" smtClean="0">
                <a:latin typeface="华文细黑" panose="02010600040101010101" pitchFamily="2" charset="-122"/>
                <a:ea typeface="华文细黑" panose="02010600040101010101" pitchFamily="2" charset="-122"/>
              </a:rPr>
              <a:t>．③④</a:t>
            </a:r>
          </a:p>
        </p:txBody>
      </p:sp>
      <p:sp>
        <p:nvSpPr>
          <p:cNvPr id="6" name="矩形 5"/>
          <p:cNvSpPr/>
          <p:nvPr/>
        </p:nvSpPr>
        <p:spPr>
          <a:xfrm>
            <a:off x="3388044" y="2180337"/>
            <a:ext cx="1428760" cy="923330"/>
          </a:xfrm>
          <a:prstGeom prst="rect">
            <a:avLst/>
          </a:prstGeom>
          <a:noFill/>
        </p:spPr>
        <p:txBody>
          <a:bodyPr wrap="squar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5"/>
            <a:ext cx="11041227" cy="3416320"/>
          </a:xfrm>
          <a:prstGeom prst="rect">
            <a:avLst/>
          </a:prstGeom>
        </p:spPr>
        <p:txBody>
          <a:bodyPr wrap="square">
            <a:spAutoFit/>
          </a:bodyPr>
          <a:lstStyle/>
          <a:p>
            <a:pPr>
              <a:lnSpc>
                <a:spcPct val="150000"/>
              </a:lnSpc>
            </a:pPr>
            <a:r>
              <a:rPr lang="en-US" altLang="zh-CN" sz="2400" dirty="0" smtClean="0">
                <a:latin typeface="华文细黑" panose="02010600040101010101" pitchFamily="2" charset="-122"/>
                <a:ea typeface="华文细黑" panose="02010600040101010101" pitchFamily="2" charset="-122"/>
              </a:rPr>
              <a:t>9</a:t>
            </a:r>
            <a:r>
              <a:rPr lang="zh-CN" altLang="en-US" sz="2400" dirty="0" smtClean="0">
                <a:latin typeface="华文细黑" panose="02010600040101010101" pitchFamily="2" charset="-122"/>
                <a:ea typeface="华文细黑" panose="02010600040101010101" pitchFamily="2" charset="-122"/>
              </a:rPr>
              <a:t>．材料：</a:t>
            </a:r>
            <a:r>
              <a:rPr lang="en-US" altLang="zh-CN" sz="2400" dirty="0" smtClean="0">
                <a:latin typeface="华文细黑" panose="02010600040101010101" pitchFamily="2" charset="-122"/>
                <a:ea typeface="华文细黑" panose="02010600040101010101" pitchFamily="2" charset="-122"/>
              </a:rPr>
              <a:t>2020</a:t>
            </a:r>
            <a:r>
              <a:rPr lang="zh-CN" altLang="en-US" sz="2400" dirty="0" smtClean="0">
                <a:latin typeface="华文细黑" panose="02010600040101010101" pitchFamily="2" charset="-122"/>
                <a:ea typeface="华文细黑" panose="02010600040101010101" pitchFamily="2" charset="-122"/>
              </a:rPr>
              <a:t>届高校毕业生规模预计将达到</a:t>
            </a:r>
            <a:r>
              <a:rPr lang="en-US" altLang="zh-CN" sz="2400" dirty="0" smtClean="0">
                <a:latin typeface="华文细黑" panose="02010600040101010101" pitchFamily="2" charset="-122"/>
                <a:ea typeface="华文细黑" panose="02010600040101010101" pitchFamily="2" charset="-122"/>
              </a:rPr>
              <a:t>874</a:t>
            </a:r>
            <a:r>
              <a:rPr lang="zh-CN" altLang="en-US" sz="2400" dirty="0" smtClean="0">
                <a:latin typeface="华文细黑" panose="02010600040101010101" pitchFamily="2" charset="-122"/>
                <a:ea typeface="华文细黑" panose="02010600040101010101" pitchFamily="2" charset="-122"/>
              </a:rPr>
              <a:t>万人，同比增加</a:t>
            </a:r>
            <a:r>
              <a:rPr lang="en-US" altLang="zh-CN" sz="2400" dirty="0" smtClean="0">
                <a:latin typeface="华文细黑" panose="02010600040101010101" pitchFamily="2" charset="-122"/>
                <a:ea typeface="华文细黑" panose="02010600040101010101" pitchFamily="2" charset="-122"/>
              </a:rPr>
              <a:t>40</a:t>
            </a:r>
            <a:r>
              <a:rPr lang="zh-CN" altLang="en-US" sz="2400" dirty="0" smtClean="0">
                <a:latin typeface="华文细黑" panose="02010600040101010101" pitchFamily="2" charset="-122"/>
                <a:ea typeface="华文细黑" panose="02010600040101010101" pitchFamily="2" charset="-122"/>
              </a:rPr>
              <a:t>万。在</a:t>
            </a:r>
            <a:r>
              <a:rPr lang="en-US" altLang="zh-CN" sz="2400" dirty="0" smtClean="0">
                <a:latin typeface="华文细黑" panose="02010600040101010101" pitchFamily="2" charset="-122"/>
                <a:ea typeface="华文细黑" panose="02010600040101010101" pitchFamily="2" charset="-122"/>
              </a:rPr>
              <a:t>3</a:t>
            </a:r>
            <a:r>
              <a:rPr lang="zh-CN" altLang="en-US" sz="2400" dirty="0" smtClean="0">
                <a:latin typeface="华文细黑" panose="02010600040101010101" pitchFamily="2" charset="-122"/>
                <a:ea typeface="华文细黑" panose="02010600040101010101" pitchFamily="2" charset="-122"/>
              </a:rPr>
              <a:t>月</a:t>
            </a:r>
            <a:r>
              <a:rPr lang="en-US" altLang="zh-CN" sz="2400" dirty="0" smtClean="0">
                <a:latin typeface="华文细黑" panose="02010600040101010101" pitchFamily="2" charset="-122"/>
                <a:ea typeface="华文细黑" panose="02010600040101010101" pitchFamily="2" charset="-122"/>
              </a:rPr>
              <a:t>25</a:t>
            </a:r>
            <a:r>
              <a:rPr lang="zh-CN" altLang="en-US" sz="2400" dirty="0" smtClean="0">
                <a:latin typeface="华文细黑" panose="02010600040101010101" pitchFamily="2" charset="-122"/>
                <a:ea typeface="华文细黑" panose="02010600040101010101" pitchFamily="2" charset="-122"/>
              </a:rPr>
              <a:t>日举行的国新办政策例行吹风会上，人力资源社会保障部相关负责人介绍了</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国务院办公厅关于应对新冠肺炎疫情影响强化稳就业举措的实施意见</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有关情况，</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意见</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要求加快实施阶段性、有针对性的减税降费政策，拓宽高校毕业生就业渠道。</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意见</a:t>
            </a:r>
            <a:r>
              <a:rPr lang="en-US" altLang="zh-CN" sz="2400" dirty="0" smtClean="0">
                <a:latin typeface="华文细黑" panose="02010600040101010101" pitchFamily="2" charset="-122"/>
                <a:ea typeface="华文细黑" panose="02010600040101010101" pitchFamily="2" charset="-122"/>
              </a:rPr>
              <a:t>》</a:t>
            </a:r>
            <a:r>
              <a:rPr lang="zh-CN" altLang="en-US" sz="2400" dirty="0" smtClean="0">
                <a:latin typeface="华文细黑" panose="02010600040101010101" pitchFamily="2" charset="-122"/>
                <a:ea typeface="华文细黑" panose="02010600040101010101" pitchFamily="2" charset="-122"/>
              </a:rPr>
              <a:t>要求扩大企业吸纳规模，对中小微企业招用毕业年度高校毕业生的，给予一次性吸纳就业补贴。国有企业今明两年将扩大高校毕业生招聘规模。</a:t>
            </a: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142984"/>
            <a:ext cx="11041227" cy="1200329"/>
          </a:xfrm>
          <a:prstGeom prst="rect">
            <a:avLst/>
          </a:prstGeom>
        </p:spPr>
        <p:txBody>
          <a:bodyPr wrap="square">
            <a:spAutoFit/>
          </a:bodyPr>
          <a:lstStyle/>
          <a:p>
            <a:pPr>
              <a:lnSpc>
                <a:spcPct val="150000"/>
              </a:lnSpc>
            </a:pPr>
            <a:r>
              <a:rPr lang="zh-CN" altLang="en-US" sz="2400" dirty="0" smtClean="0">
                <a:latin typeface="华文细黑" panose="02010600040101010101" pitchFamily="2" charset="-122"/>
                <a:ea typeface="华文细黑" panose="02010600040101010101" pitchFamily="2" charset="-122"/>
              </a:rPr>
              <a:t>有人认为，只要政府实施积极的就业政策，就能解决高校毕业生的就业问题。结合材料，运用经济生活的相关知识，请你谈谈对此是如何理解的。</a:t>
            </a: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064045"/>
            <a:ext cx="11041227" cy="2862322"/>
          </a:xfrm>
          <a:prstGeom prst="rect">
            <a:avLst/>
          </a:prstGeom>
        </p:spPr>
        <p:txBody>
          <a:bodyPr wrap="square">
            <a:spAutoFit/>
          </a:bodyPr>
          <a:lstStyle/>
          <a:p>
            <a:pPr>
              <a:lnSpc>
                <a:spcPct val="150000"/>
              </a:lnSpc>
            </a:pPr>
            <a:r>
              <a:rPr lang="zh-CN" altLang="en-US" sz="2400" dirty="0" smtClean="0">
                <a:solidFill>
                  <a:srgbClr val="FF0000"/>
                </a:solidFill>
                <a:latin typeface="华文细黑" panose="02010600040101010101" pitchFamily="2" charset="-122"/>
                <a:ea typeface="华文细黑" panose="02010600040101010101" pitchFamily="2" charset="-122"/>
              </a:rPr>
              <a:t>参考答案：①国家必须大力发展经济，创造更多就业岗位。我国政府从人民群众的根本利益出发，实施就业优先战略和积极的就业政策，制定了劳动者自主就业、市场调节就业、政府促进就业和鼓励创业的方针，有利于解决高校毕业生的就业问题。题中的观点看到了这一点，是正确的。</a:t>
            </a:r>
            <a:endParaRPr lang="en-US" altLang="zh-CN" sz="2400" dirty="0" smtClean="0">
              <a:solidFill>
                <a:srgbClr val="FF0000"/>
              </a:solidFill>
              <a:latin typeface="华文细黑" panose="02010600040101010101" pitchFamily="2" charset="-122"/>
              <a:ea typeface="华文细黑" panose="02010600040101010101" pitchFamily="2" charset="-122"/>
            </a:endParaRPr>
          </a:p>
          <a:p>
            <a:pPr>
              <a:lnSpc>
                <a:spcPct val="150000"/>
              </a:lnSpc>
            </a:pPr>
            <a:endParaRPr lang="zh-CN" altLang="en-US" sz="2400" dirty="0" smtClean="0">
              <a:solidFill>
                <a:srgbClr val="FF0000"/>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创新演练</a:t>
            </a:r>
          </a:p>
        </p:txBody>
      </p:sp>
      <p:sp>
        <p:nvSpPr>
          <p:cNvPr id="4" name="矩形 3"/>
          <p:cNvSpPr/>
          <p:nvPr/>
        </p:nvSpPr>
        <p:spPr>
          <a:xfrm>
            <a:off x="571461" y="1064045"/>
            <a:ext cx="11041227" cy="3416320"/>
          </a:xfrm>
          <a:prstGeom prst="rect">
            <a:avLst/>
          </a:prstGeom>
        </p:spPr>
        <p:txBody>
          <a:bodyPr wrap="square">
            <a:spAutoFit/>
          </a:bodyPr>
          <a:lstStyle/>
          <a:p>
            <a:pPr>
              <a:lnSpc>
                <a:spcPct val="150000"/>
              </a:lnSpc>
            </a:pPr>
            <a:r>
              <a:rPr lang="zh-CN" altLang="en-US" sz="2400" dirty="0" smtClean="0">
                <a:solidFill>
                  <a:srgbClr val="FF0000"/>
                </a:solidFill>
                <a:latin typeface="华文细黑" panose="02010600040101010101" pitchFamily="2" charset="-122"/>
                <a:ea typeface="华文细黑" panose="02010600040101010101" pitchFamily="2" charset="-122"/>
              </a:rPr>
              <a:t>参考答案：②企业要积极承担社会责任，积极改善工作环境，不断增加新的就业岗位，解决高校毕业生的就业工作。③高校毕业生要实现就业，必须树立正确的就业观念，树立自主择业观、竞争就业观、职业平等观、多种方式就业观。同时要转变就业观念，不断提高自己的职业技能和素质。题中的观点忽视了企业和劳动者，是片面的。</a:t>
            </a:r>
            <a:endParaRPr lang="en-US" altLang="zh-CN" sz="2400" dirty="0" smtClean="0">
              <a:solidFill>
                <a:srgbClr val="FF0000"/>
              </a:solidFill>
              <a:latin typeface="华文细黑" panose="02010600040101010101" pitchFamily="2" charset="-122"/>
              <a:ea typeface="华文细黑" panose="02010600040101010101" pitchFamily="2" charset="-122"/>
            </a:endParaRPr>
          </a:p>
          <a:p>
            <a:pPr>
              <a:lnSpc>
                <a:spcPct val="150000"/>
              </a:lnSpc>
            </a:pPr>
            <a:endParaRPr lang="zh-CN" altLang="en-US" sz="2400" dirty="0" smtClean="0">
              <a:solidFill>
                <a:srgbClr val="FF0000"/>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2836780901"/>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A079A278-1746-48C8-A2E6-D20C5AF10647}"/>
              </a:ext>
            </a:extLst>
          </p:cNvPr>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3231651"/>
            <a:ext cx="7899662" cy="3639845"/>
          </a:xfrm>
          <a:prstGeom prst="rect">
            <a:avLst/>
          </a:prstGeom>
        </p:spPr>
      </p:pic>
      <p:sp>
        <p:nvSpPr>
          <p:cNvPr id="7" name="文本框 6">
            <a:extLst>
              <a:ext uri="{FF2B5EF4-FFF2-40B4-BE49-F238E27FC236}">
                <a16:creationId xmlns="" xmlns:a16="http://schemas.microsoft.com/office/drawing/2014/main" id="{7FAC9459-BD1F-4229-8E84-27FA7ED99DDE}"/>
              </a:ext>
            </a:extLst>
          </p:cNvPr>
          <p:cNvSpPr txBox="1"/>
          <p:nvPr/>
        </p:nvSpPr>
        <p:spPr>
          <a:xfrm>
            <a:off x="4783876" y="2427179"/>
            <a:ext cx="4372147" cy="1200329"/>
          </a:xfrm>
          <a:prstGeom prst="rect">
            <a:avLst/>
          </a:prstGeom>
          <a:noFill/>
          <a:ln w="31750">
            <a:noFill/>
          </a:ln>
          <a:effectLst/>
        </p:spPr>
        <p:txBody>
          <a:bodyPr wrap="square" rtlCol="0">
            <a:spAutoFit/>
          </a:bodyPr>
          <a:lstStyle/>
          <a:p>
            <a:r>
              <a:rPr lang="zh-CN" altLang="en-US" sz="7200" b="1" dirty="0">
                <a:solidFill>
                  <a:srgbClr val="C10000"/>
                </a:solidFill>
                <a:latin typeface="华文隶书" panose="02010800040101010101" pitchFamily="2" charset="-122"/>
                <a:ea typeface="华文隶书" panose="02010800040101010101" pitchFamily="2" charset="-122"/>
                <a:cs typeface="+mn-ea"/>
                <a:sym typeface="+mn-lt"/>
              </a:rPr>
              <a:t>谢谢观看</a:t>
            </a:r>
          </a:p>
        </p:txBody>
      </p:sp>
      <p:pic>
        <p:nvPicPr>
          <p:cNvPr id="9" name="图片 8">
            <a:extLst>
              <a:ext uri="{FF2B5EF4-FFF2-40B4-BE49-F238E27FC236}">
                <a16:creationId xmlns="" xmlns:a16="http://schemas.microsoft.com/office/drawing/2014/main" id="{0E642B12-B0A0-4808-B231-65249AA531B6}"/>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341234" y="3627508"/>
            <a:ext cx="715348" cy="258416"/>
          </a:xfrm>
          <a:prstGeom prst="rect">
            <a:avLst/>
          </a:prstGeom>
        </p:spPr>
      </p:pic>
      <p:pic>
        <p:nvPicPr>
          <p:cNvPr id="14" name="图片 13">
            <a:extLst>
              <a:ext uri="{FF2B5EF4-FFF2-40B4-BE49-F238E27FC236}">
                <a16:creationId xmlns="" xmlns:a16="http://schemas.microsoft.com/office/drawing/2014/main" id="{DA7781CE-5C80-4E07-8BAF-EF3B7BE66007}"/>
              </a:ext>
            </a:extLst>
          </p:cNvPr>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37210" y="1202658"/>
            <a:ext cx="2932158" cy="5668838"/>
          </a:xfrm>
          <a:prstGeom prst="rect">
            <a:avLst/>
          </a:prstGeom>
        </p:spPr>
      </p:pic>
    </p:spTree>
    <p:extLst>
      <p:ext uri="{BB962C8B-B14F-4D97-AF65-F5344CB8AC3E}">
        <p14:creationId xmlns="" xmlns:p14="http://schemas.microsoft.com/office/powerpoint/2010/main" val="26956726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新闻播报</a:t>
            </a:r>
          </a:p>
        </p:txBody>
      </p:sp>
      <p:sp>
        <p:nvSpPr>
          <p:cNvPr id="3" name="矩形 2"/>
          <p:cNvSpPr/>
          <p:nvPr/>
        </p:nvSpPr>
        <p:spPr>
          <a:xfrm>
            <a:off x="476211" y="1000109"/>
            <a:ext cx="11041227" cy="2677656"/>
          </a:xfrm>
          <a:prstGeom prst="rect">
            <a:avLst/>
          </a:prstGeom>
        </p:spPr>
        <p:txBody>
          <a:bodyPr wrap="square">
            <a:spAutoFit/>
          </a:bodyPr>
          <a:lstStyle/>
          <a:p>
            <a:pPr algn="just">
              <a:lnSpc>
                <a:spcPct val="150000"/>
              </a:lnSpc>
            </a:pPr>
            <a:r>
              <a:rPr lang="zh-CN" altLang="en-US" sz="2800" dirty="0" smtClean="0">
                <a:latin typeface="华文细黑" panose="02010600040101010101" pitchFamily="2" charset="-122"/>
                <a:ea typeface="华文细黑" panose="02010600040101010101" pitchFamily="2" charset="-122"/>
              </a:rPr>
              <a:t>       人力资源社会保障部数据显示，</a:t>
            </a:r>
            <a:r>
              <a:rPr lang="en-US" altLang="zh-CN" sz="2800" dirty="0" smtClean="0">
                <a:latin typeface="华文细黑" panose="02010600040101010101" pitchFamily="2" charset="-122"/>
                <a:ea typeface="华文细黑" panose="02010600040101010101" pitchFamily="2" charset="-122"/>
              </a:rPr>
              <a:t>2</a:t>
            </a:r>
            <a:r>
              <a:rPr lang="zh-CN" altLang="en-US" sz="2800" dirty="0" smtClean="0">
                <a:latin typeface="华文细黑" panose="02010600040101010101" pitchFamily="2" charset="-122"/>
                <a:ea typeface="华文细黑" panose="02010600040101010101" pitchFamily="2" charset="-122"/>
              </a:rPr>
              <a:t>月份共为企业减免养老、失业、工伤三项社保费单位缴费总共</a:t>
            </a:r>
            <a:r>
              <a:rPr lang="en-US" altLang="zh-CN" sz="2800" dirty="0" smtClean="0">
                <a:latin typeface="华文细黑" panose="02010600040101010101" pitchFamily="2" charset="-122"/>
                <a:ea typeface="华文细黑" panose="02010600040101010101" pitchFamily="2" charset="-122"/>
              </a:rPr>
              <a:t>1239</a:t>
            </a:r>
            <a:r>
              <a:rPr lang="zh-CN" altLang="en-US" sz="2800" dirty="0" smtClean="0">
                <a:latin typeface="华文细黑" panose="02010600040101010101" pitchFamily="2" charset="-122"/>
                <a:ea typeface="华文细黑" panose="02010600040101010101" pitchFamily="2" charset="-122"/>
              </a:rPr>
              <a:t>亿元，预计</a:t>
            </a:r>
            <a:r>
              <a:rPr lang="en-US" altLang="zh-CN" sz="2800" dirty="0" smtClean="0">
                <a:latin typeface="华文细黑" panose="02010600040101010101" pitchFamily="2" charset="-122"/>
                <a:ea typeface="华文细黑" panose="02010600040101010101" pitchFamily="2" charset="-122"/>
              </a:rPr>
              <a:t>2-6</a:t>
            </a:r>
            <a:r>
              <a:rPr lang="zh-CN" altLang="en-US" sz="2800" dirty="0" smtClean="0">
                <a:latin typeface="华文细黑" panose="02010600040101010101" pitchFamily="2" charset="-122"/>
                <a:ea typeface="华文细黑" panose="02010600040101010101" pitchFamily="2" charset="-122"/>
              </a:rPr>
              <a:t>月份减免额度将超过</a:t>
            </a:r>
            <a:r>
              <a:rPr lang="en-US" altLang="zh-CN" sz="2800" dirty="0" smtClean="0">
                <a:latin typeface="华文细黑" panose="02010600040101010101" pitchFamily="2" charset="-122"/>
                <a:ea typeface="华文细黑" panose="02010600040101010101" pitchFamily="2" charset="-122"/>
              </a:rPr>
              <a:t>5000</a:t>
            </a:r>
            <a:r>
              <a:rPr lang="zh-CN" altLang="en-US" sz="2800" dirty="0" smtClean="0">
                <a:latin typeface="华文细黑" panose="02010600040101010101" pitchFamily="2" charset="-122"/>
                <a:ea typeface="华文细黑" panose="02010600040101010101" pitchFamily="2" charset="-122"/>
              </a:rPr>
              <a:t>亿元以上。</a:t>
            </a:r>
          </a:p>
          <a:p>
            <a:pPr algn="just">
              <a:lnSpc>
                <a:spcPct val="150000"/>
              </a:lnSpc>
            </a:pPr>
            <a:endParaRPr lang="zh-CN" altLang="en-US" sz="2800" dirty="0" smtClean="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419952094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304256"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dirty="0" smtClean="0">
                <a:solidFill>
                  <a:srgbClr val="0000FF"/>
                </a:solidFill>
                <a:latin typeface="黑体" pitchFamily="49" charset="-122"/>
                <a:ea typeface="黑体" pitchFamily="49" charset="-122"/>
              </a:rPr>
              <a:t>新闻播报</a:t>
            </a:r>
          </a:p>
        </p:txBody>
      </p:sp>
      <p:sp>
        <p:nvSpPr>
          <p:cNvPr id="3" name="矩形 2"/>
          <p:cNvSpPr/>
          <p:nvPr/>
        </p:nvSpPr>
        <p:spPr>
          <a:xfrm>
            <a:off x="476211" y="1000108"/>
            <a:ext cx="11041227" cy="3970318"/>
          </a:xfrm>
          <a:prstGeom prst="rect">
            <a:avLst/>
          </a:prstGeom>
        </p:spPr>
        <p:txBody>
          <a:bodyPr wrap="square">
            <a:spAutoFit/>
          </a:bodyPr>
          <a:lstStyle/>
          <a:p>
            <a:pPr algn="just">
              <a:lnSpc>
                <a:spcPct val="150000"/>
              </a:lnSpc>
            </a:pPr>
            <a:r>
              <a:rPr lang="zh-CN" altLang="en-US" sz="2800" dirty="0" smtClean="0">
                <a:latin typeface="华文细黑" panose="02010600040101010101" pitchFamily="2" charset="-122"/>
                <a:ea typeface="华文细黑" panose="02010600040101010101" pitchFamily="2" charset="-122"/>
              </a:rPr>
              <a:t>       截至目前，今年已有</a:t>
            </a:r>
            <a:r>
              <a:rPr lang="en-US" altLang="zh-CN" sz="2800" dirty="0" smtClean="0">
                <a:latin typeface="华文细黑" panose="02010600040101010101" pitchFamily="2" charset="-122"/>
                <a:ea typeface="华文细黑" panose="02010600040101010101" pitchFamily="2" charset="-122"/>
              </a:rPr>
              <a:t>146</a:t>
            </a:r>
            <a:r>
              <a:rPr lang="zh-CN" altLang="en-US" sz="2800" dirty="0" smtClean="0">
                <a:latin typeface="华文细黑" panose="02010600040101010101" pitchFamily="2" charset="-122"/>
                <a:ea typeface="华文细黑" panose="02010600040101010101" pitchFamily="2" charset="-122"/>
              </a:rPr>
              <a:t>万户企业享受到失业保险稳岗返还，金额达</a:t>
            </a:r>
            <a:r>
              <a:rPr lang="en-US" altLang="zh-CN" sz="2800" dirty="0" smtClean="0">
                <a:latin typeface="华文细黑" panose="02010600040101010101" pitchFamily="2" charset="-122"/>
                <a:ea typeface="华文细黑" panose="02010600040101010101" pitchFamily="2" charset="-122"/>
              </a:rPr>
              <a:t>222</a:t>
            </a:r>
            <a:r>
              <a:rPr lang="zh-CN" altLang="en-US" sz="2800" dirty="0" smtClean="0">
                <a:latin typeface="华文细黑" panose="02010600040101010101" pitchFamily="2" charset="-122"/>
                <a:ea typeface="华文细黑" panose="02010600040101010101" pitchFamily="2" charset="-122"/>
              </a:rPr>
              <a:t>亿元，共惠及</a:t>
            </a:r>
            <a:r>
              <a:rPr lang="en-US" altLang="zh-CN" sz="2800" dirty="0" smtClean="0">
                <a:latin typeface="华文细黑" panose="02010600040101010101" pitchFamily="2" charset="-122"/>
                <a:ea typeface="华文细黑" panose="02010600040101010101" pitchFamily="2" charset="-122"/>
              </a:rPr>
              <a:t>4951</a:t>
            </a:r>
            <a:r>
              <a:rPr lang="zh-CN" altLang="en-US" sz="2800" dirty="0" smtClean="0">
                <a:latin typeface="华文细黑" panose="02010600040101010101" pitchFamily="2" charset="-122"/>
                <a:ea typeface="华文细黑" panose="02010600040101010101" pitchFamily="2" charset="-122"/>
              </a:rPr>
              <a:t>万职工，受益企业户数已超过去年全年。此外，在针对高校毕业生就业方面，</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意见</a:t>
            </a:r>
            <a:r>
              <a:rPr lang="en-US" altLang="zh-CN" sz="2800" dirty="0" smtClean="0">
                <a:latin typeface="华文细黑" panose="02010600040101010101" pitchFamily="2" charset="-122"/>
                <a:ea typeface="华文细黑" panose="02010600040101010101" pitchFamily="2" charset="-122"/>
              </a:rPr>
              <a:t>》</a:t>
            </a:r>
            <a:r>
              <a:rPr lang="zh-CN" altLang="en-US" sz="2800" dirty="0" smtClean="0">
                <a:latin typeface="华文细黑" panose="02010600040101010101" pitchFamily="2" charset="-122"/>
                <a:ea typeface="华文细黑" panose="02010600040101010101" pitchFamily="2" charset="-122"/>
              </a:rPr>
              <a:t>要求扩大企业吸纳规模，对中小微企业招用毕业年度高校毕业生的，给予一次性吸纳就业补贴。国有企业今明两年将扩大高校毕业生招聘规模。</a:t>
            </a:r>
          </a:p>
          <a:p>
            <a:pPr algn="just">
              <a:lnSpc>
                <a:spcPct val="150000"/>
              </a:lnSpc>
            </a:pPr>
            <a:endParaRPr lang="zh-CN" altLang="en-US" sz="2800" dirty="0" smtClean="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419952094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1.</a:t>
            </a:r>
            <a:r>
              <a:rPr lang="zh-CN" altLang="en-US" sz="2800" dirty="0" smtClean="0">
                <a:latin typeface="华文细黑" panose="02010600040101010101" pitchFamily="2" charset="-122"/>
                <a:ea typeface="华文细黑" panose="02010600040101010101" pitchFamily="2" charset="-122"/>
              </a:rPr>
              <a:t>当前我国受经济下行压力和疫情叠加的影响，就业的形势仍然严峻。增加就业是宏观调控的主要目标之一，稳就业有利于推动经济高质量发展。</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2.</a:t>
            </a:r>
            <a:r>
              <a:rPr lang="zh-CN" altLang="en-US" sz="2800" dirty="0" smtClean="0">
                <a:latin typeface="华文细黑" panose="02010600040101010101" pitchFamily="2" charset="-122"/>
                <a:ea typeface="华文细黑" panose="02010600040101010101" pitchFamily="2" charset="-122"/>
              </a:rPr>
              <a:t>就业是财富之源、是最大的民生，使劳动者获得生活来源，促进人的全面发展，并生产出社会所需要的物质财富和精神财富，推动社会进步。</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203132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3.</a:t>
            </a:r>
            <a:r>
              <a:rPr lang="zh-CN" altLang="en-US" sz="2800" dirty="0" smtClean="0">
                <a:latin typeface="华文细黑" panose="02010600040101010101" pitchFamily="2" charset="-122"/>
                <a:ea typeface="华文细黑" panose="02010600040101010101" pitchFamily="2" charset="-122"/>
              </a:rPr>
              <a:t>就业是安国之策，稳就业有利于解决当前社会主要矛盾，更好地满足人们日益增长的美好生活需要，增强人民群众的获得感、幸福感、安全感。</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
          <p:cNvSpPr txBox="1">
            <a:spLocks noChangeArrowheads="1"/>
          </p:cNvSpPr>
          <p:nvPr/>
        </p:nvSpPr>
        <p:spPr bwMode="auto">
          <a:xfrm>
            <a:off x="239349" y="520138"/>
            <a:ext cx="2618128" cy="55140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oAutofit/>
          </a:bodyPr>
          <a:lstStyle>
            <a:lvl1pPr marL="257209" indent="-257209" algn="l" defTabSz="685891"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87" indent="-214341" algn="l" defTabSz="685891"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364" indent="-171473" algn="l" defTabSz="685891"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310"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256"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6201"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147"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093"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charset="0"/>
              <a:buNone/>
            </a:pPr>
            <a:r>
              <a:rPr lang="zh-CN" altLang="en-US" sz="2800" b="1" smtClean="0">
                <a:solidFill>
                  <a:srgbClr val="0000FF"/>
                </a:solidFill>
                <a:latin typeface="黑体" pitchFamily="49" charset="-122"/>
                <a:ea typeface="黑体" pitchFamily="49" charset="-122"/>
              </a:rPr>
              <a:t>热点解读：</a:t>
            </a:r>
            <a:endParaRPr lang="zh-CN" altLang="en-US" sz="2800" b="1" dirty="0" smtClean="0">
              <a:solidFill>
                <a:srgbClr val="0000FF"/>
              </a:solidFill>
              <a:latin typeface="黑体" pitchFamily="49" charset="-122"/>
              <a:ea typeface="黑体" pitchFamily="49" charset="-122"/>
            </a:endParaRPr>
          </a:p>
        </p:txBody>
      </p:sp>
      <p:sp>
        <p:nvSpPr>
          <p:cNvPr id="3" name="矩形 2"/>
          <p:cNvSpPr/>
          <p:nvPr/>
        </p:nvSpPr>
        <p:spPr>
          <a:xfrm>
            <a:off x="666712" y="1785926"/>
            <a:ext cx="11041227" cy="1384995"/>
          </a:xfrm>
          <a:prstGeom prst="rect">
            <a:avLst/>
          </a:prstGeom>
        </p:spPr>
        <p:txBody>
          <a:bodyPr wrap="square">
            <a:spAutoFit/>
          </a:bodyPr>
          <a:lstStyle/>
          <a:p>
            <a:pPr algn="just">
              <a:lnSpc>
                <a:spcPct val="150000"/>
              </a:lnSpc>
            </a:pPr>
            <a:r>
              <a:rPr lang="en-US" altLang="zh-CN" sz="2800" dirty="0" smtClean="0">
                <a:latin typeface="华文细黑" panose="02010600040101010101" pitchFamily="2" charset="-122"/>
                <a:ea typeface="华文细黑" panose="02010600040101010101" pitchFamily="2" charset="-122"/>
              </a:rPr>
              <a:t>4.</a:t>
            </a:r>
            <a:r>
              <a:rPr lang="zh-CN" altLang="en-US" sz="2800" dirty="0" smtClean="0">
                <a:latin typeface="华文细黑" panose="02010600040101010101" pitchFamily="2" charset="-122"/>
                <a:ea typeface="华文细黑" panose="02010600040101010101" pitchFamily="2" charset="-122"/>
              </a:rPr>
              <a:t>发展经济是解决就业问题的根本途径，经济增长会带来就业岗位的增加。</a:t>
            </a:r>
          </a:p>
        </p:txBody>
      </p:sp>
      <p:sp>
        <p:nvSpPr>
          <p:cNvPr id="4" name="矩形 3"/>
          <p:cNvSpPr/>
          <p:nvPr/>
        </p:nvSpPr>
        <p:spPr>
          <a:xfrm>
            <a:off x="761963" y="1214423"/>
            <a:ext cx="2659702" cy="461665"/>
          </a:xfrm>
          <a:prstGeom prst="rect">
            <a:avLst/>
          </a:prstGeom>
        </p:spPr>
        <p:txBody>
          <a:bodyPr wrap="none">
            <a:spAutoFit/>
          </a:bodyPr>
          <a:lstStyle/>
          <a:p>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经济生活</a:t>
            </a:r>
            <a:r>
              <a:rPr lang="en-US" altLang="zh-CN" sz="2400" b="1" smtClean="0">
                <a:solidFill>
                  <a:srgbClr val="FF0000"/>
                </a:solidFill>
                <a:latin typeface="黑体" pitchFamily="49" charset="-122"/>
                <a:ea typeface="黑体" pitchFamily="49" charset="-122"/>
              </a:rPr>
              <a:t>》</a:t>
            </a:r>
            <a:r>
              <a:rPr lang="zh-CN" altLang="en-US" sz="2400" b="1" smtClean="0">
                <a:solidFill>
                  <a:srgbClr val="FF0000"/>
                </a:solidFill>
                <a:latin typeface="黑体" pitchFamily="49" charset="-122"/>
                <a:ea typeface="黑体" pitchFamily="49" charset="-122"/>
              </a:rPr>
              <a:t>角度</a:t>
            </a:r>
            <a:endParaRPr lang="zh-CN" altLang="en-US" sz="2400">
              <a:solidFill>
                <a:srgbClr val="FF0000"/>
              </a:solidFill>
            </a:endParaRPr>
          </a:p>
        </p:txBody>
      </p:sp>
    </p:spTree>
    <p:extLst>
      <p:ext uri="{BB962C8B-B14F-4D97-AF65-F5344CB8AC3E}">
        <p14:creationId xmlns:p14="http://schemas.microsoft.com/office/powerpoint/2010/main" xmlns="" val="311712247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TotalTime>
  <Words>2163</Words>
  <Application>Microsoft Office PowerPoint</Application>
  <PresentationFormat>自定义</PresentationFormat>
  <Paragraphs>136</Paragraphs>
  <Slides>36</Slides>
  <Notes>0</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Administrator</cp:lastModifiedBy>
  <cp:revision>16</cp:revision>
  <dcterms:created xsi:type="dcterms:W3CDTF">2019-11-14T02:50:23Z</dcterms:created>
  <dcterms:modified xsi:type="dcterms:W3CDTF">2020-04-01T14:32:39Z</dcterms:modified>
</cp:coreProperties>
</file>