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60"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87" r:id="rId30"/>
    <p:sldId id="257"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10000"/>
    <a:srgbClr val="30716B"/>
    <a:srgbClr val="35827D"/>
    <a:srgbClr val="92C9BB"/>
  </p:clrMru>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p:cViewPr varScale="1">
        <p:scale>
          <a:sx n="61" d="100"/>
          <a:sy n="61" d="100"/>
        </p:scale>
        <p:origin x="-84" y="-64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10D2FD0-B0B3-4E31-8926-CC323B26D513}"/>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57D203E5-14CB-4658-8EE4-2C0096C86D34}"/>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Tree>
    <p:extLst>
      <p:ext uri="{BB962C8B-B14F-4D97-AF65-F5344CB8AC3E}">
        <p14:creationId xmlns:p14="http://schemas.microsoft.com/office/powerpoint/2010/main" xmlns="" val="6792574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9AF62A4-446C-4197-A20E-2F6350ADF4D7}"/>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EC9FA203-F935-4C65-A7B6-119A6E596670}"/>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6823D9CA-5207-46A4-A49B-CAE08D89228D}"/>
              </a:ext>
            </a:extLst>
          </p:cNvPr>
          <p:cNvSpPr>
            <a:spLocks noGrp="1"/>
          </p:cNvSpPr>
          <p:nvPr>
            <p:ph type="dt" sz="half" idx="10"/>
          </p:nvPr>
        </p:nvSpPr>
        <p:spPr>
          <a:xfrm>
            <a:off x="838200" y="6356350"/>
            <a:ext cx="2743200" cy="365125"/>
          </a:xfrm>
          <a:prstGeom prst="rect">
            <a:avLst/>
          </a:prstGeom>
        </p:spPr>
        <p:txBody>
          <a:bodyPr/>
          <a:lstStyle/>
          <a:p>
            <a:fld id="{EA975F9D-28C9-4897-8CCA-5D52BE9A2593}" type="datetimeFigureOut">
              <a:rPr lang="zh-CN" altLang="en-US" smtClean="0"/>
              <a:pPr/>
              <a:t>2020/4/1 Wednesday</a:t>
            </a:fld>
            <a:endParaRPr lang="zh-CN" altLang="en-US"/>
          </a:p>
        </p:txBody>
      </p:sp>
      <p:sp>
        <p:nvSpPr>
          <p:cNvPr id="5" name="页脚占位符 4">
            <a:extLst>
              <a:ext uri="{FF2B5EF4-FFF2-40B4-BE49-F238E27FC236}">
                <a16:creationId xmlns:a16="http://schemas.microsoft.com/office/drawing/2014/main" xmlns="" id="{0149175E-DFD4-45E2-ACC9-7FD6BD6E0450}"/>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97954410-65B0-4262-B5D6-21C9EA260B73}"/>
              </a:ext>
            </a:extLst>
          </p:cNvPr>
          <p:cNvSpPr>
            <a:spLocks noGrp="1"/>
          </p:cNvSpPr>
          <p:nvPr>
            <p:ph type="sldNum" sz="quarter" idx="12"/>
          </p:nvPr>
        </p:nvSpPr>
        <p:spPr>
          <a:xfrm>
            <a:off x="8610600" y="6356350"/>
            <a:ext cx="2743200" cy="365125"/>
          </a:xfrm>
          <a:prstGeom prst="rect">
            <a:avLst/>
          </a:prstGeom>
        </p:spPr>
        <p:txBody>
          <a:bodyPr/>
          <a:lstStyle/>
          <a:p>
            <a:fld id="{677D1D4A-30F7-4D32-8D21-320BC34BA3C8}" type="slidenum">
              <a:rPr lang="zh-CN" altLang="en-US" smtClean="0"/>
              <a:pPr/>
              <a:t>‹#›</a:t>
            </a:fld>
            <a:endParaRPr lang="zh-CN" altLang="en-US"/>
          </a:p>
        </p:txBody>
      </p:sp>
    </p:spTree>
    <p:extLst>
      <p:ext uri="{BB962C8B-B14F-4D97-AF65-F5344CB8AC3E}">
        <p14:creationId xmlns:p14="http://schemas.microsoft.com/office/powerpoint/2010/main" xmlns="" val="11170793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17E53C7A-8778-4C0D-A719-5C2520FE0190}"/>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FBE80801-B3BC-4F4F-9A1A-CB1E9BBDAB4A}"/>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08F9DE82-12E1-42AE-BF71-54AFF1AB90B4}"/>
              </a:ext>
            </a:extLst>
          </p:cNvPr>
          <p:cNvSpPr>
            <a:spLocks noGrp="1"/>
          </p:cNvSpPr>
          <p:nvPr>
            <p:ph type="dt" sz="half" idx="10"/>
          </p:nvPr>
        </p:nvSpPr>
        <p:spPr>
          <a:xfrm>
            <a:off x="838200" y="6356350"/>
            <a:ext cx="2743200" cy="365125"/>
          </a:xfrm>
          <a:prstGeom prst="rect">
            <a:avLst/>
          </a:prstGeom>
        </p:spPr>
        <p:txBody>
          <a:bodyPr/>
          <a:lstStyle/>
          <a:p>
            <a:fld id="{EA975F9D-28C9-4897-8CCA-5D52BE9A2593}" type="datetimeFigureOut">
              <a:rPr lang="zh-CN" altLang="en-US" smtClean="0"/>
              <a:pPr/>
              <a:t>2020/4/1 Wednesday</a:t>
            </a:fld>
            <a:endParaRPr lang="zh-CN" altLang="en-US"/>
          </a:p>
        </p:txBody>
      </p:sp>
      <p:sp>
        <p:nvSpPr>
          <p:cNvPr id="5" name="页脚占位符 4">
            <a:extLst>
              <a:ext uri="{FF2B5EF4-FFF2-40B4-BE49-F238E27FC236}">
                <a16:creationId xmlns:a16="http://schemas.microsoft.com/office/drawing/2014/main" xmlns="" id="{3CAB5235-A3F9-4A8A-8F03-5F3C7F5B424E}"/>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CE8CFF5C-FBA2-43A1-BF2C-97BC2072CFCE}"/>
              </a:ext>
            </a:extLst>
          </p:cNvPr>
          <p:cNvSpPr>
            <a:spLocks noGrp="1"/>
          </p:cNvSpPr>
          <p:nvPr>
            <p:ph type="sldNum" sz="quarter" idx="12"/>
          </p:nvPr>
        </p:nvSpPr>
        <p:spPr>
          <a:xfrm>
            <a:off x="8610600" y="6356350"/>
            <a:ext cx="2743200" cy="365125"/>
          </a:xfrm>
          <a:prstGeom prst="rect">
            <a:avLst/>
          </a:prstGeom>
        </p:spPr>
        <p:txBody>
          <a:bodyPr/>
          <a:lstStyle/>
          <a:p>
            <a:fld id="{677D1D4A-30F7-4D32-8D21-320BC34BA3C8}" type="slidenum">
              <a:rPr lang="zh-CN" altLang="en-US" smtClean="0"/>
              <a:pPr/>
              <a:t>‹#›</a:t>
            </a:fld>
            <a:endParaRPr lang="zh-CN" altLang="en-US"/>
          </a:p>
        </p:txBody>
      </p:sp>
    </p:spTree>
    <p:extLst>
      <p:ext uri="{BB962C8B-B14F-4D97-AF65-F5344CB8AC3E}">
        <p14:creationId xmlns:p14="http://schemas.microsoft.com/office/powerpoint/2010/main" xmlns="" val="24588157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C9743DC-8CCE-4505-8EA9-6B3B9A9FB92F}"/>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F247C684-2295-4301-937F-A0397ADA2EF1}"/>
              </a:ext>
            </a:extLst>
          </p:cNvPr>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0D037DC4-C8FB-4EEE-8B02-12AB25703BA6}"/>
              </a:ext>
            </a:extLst>
          </p:cNvPr>
          <p:cNvSpPr>
            <a:spLocks noGrp="1"/>
          </p:cNvSpPr>
          <p:nvPr>
            <p:ph type="dt" sz="half" idx="10"/>
          </p:nvPr>
        </p:nvSpPr>
        <p:spPr>
          <a:xfrm>
            <a:off x="838200" y="6356350"/>
            <a:ext cx="2743200" cy="365125"/>
          </a:xfrm>
          <a:prstGeom prst="rect">
            <a:avLst/>
          </a:prstGeom>
        </p:spPr>
        <p:txBody>
          <a:bodyPr/>
          <a:lstStyle/>
          <a:p>
            <a:fld id="{EA975F9D-28C9-4897-8CCA-5D52BE9A2593}" type="datetimeFigureOut">
              <a:rPr lang="zh-CN" altLang="en-US" smtClean="0"/>
              <a:pPr/>
              <a:t>2020/4/1 Wednesday</a:t>
            </a:fld>
            <a:endParaRPr lang="zh-CN" altLang="en-US"/>
          </a:p>
        </p:txBody>
      </p:sp>
      <p:sp>
        <p:nvSpPr>
          <p:cNvPr id="5" name="页脚占位符 4">
            <a:extLst>
              <a:ext uri="{FF2B5EF4-FFF2-40B4-BE49-F238E27FC236}">
                <a16:creationId xmlns:a16="http://schemas.microsoft.com/office/drawing/2014/main" xmlns="" id="{BAA343B5-8B0B-4A73-BBCD-8522FEC5F99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F1AA3B80-D729-456B-B333-CF92F9C29C74}"/>
              </a:ext>
            </a:extLst>
          </p:cNvPr>
          <p:cNvSpPr>
            <a:spLocks noGrp="1"/>
          </p:cNvSpPr>
          <p:nvPr>
            <p:ph type="sldNum" sz="quarter" idx="12"/>
          </p:nvPr>
        </p:nvSpPr>
        <p:spPr>
          <a:xfrm>
            <a:off x="8610600" y="6356350"/>
            <a:ext cx="2743200" cy="365125"/>
          </a:xfrm>
          <a:prstGeom prst="rect">
            <a:avLst/>
          </a:prstGeom>
        </p:spPr>
        <p:txBody>
          <a:bodyPr/>
          <a:lstStyle/>
          <a:p>
            <a:fld id="{677D1D4A-30F7-4D32-8D21-320BC34BA3C8}" type="slidenum">
              <a:rPr lang="zh-CN" altLang="en-US" smtClean="0"/>
              <a:pPr/>
              <a:t>‹#›</a:t>
            </a:fld>
            <a:endParaRPr lang="zh-CN" altLang="en-US"/>
          </a:p>
        </p:txBody>
      </p:sp>
    </p:spTree>
    <p:extLst>
      <p:ext uri="{BB962C8B-B14F-4D97-AF65-F5344CB8AC3E}">
        <p14:creationId xmlns:p14="http://schemas.microsoft.com/office/powerpoint/2010/main" xmlns="" val="38304507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1CF18DA-FE28-4F1A-AA6A-776212208E6C}"/>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4987BF45-7F9C-4F63-AE80-60F712D1E57E}"/>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83A33885-C8ED-424F-B008-A3DA2654F050}"/>
              </a:ext>
            </a:extLst>
          </p:cNvPr>
          <p:cNvSpPr>
            <a:spLocks noGrp="1"/>
          </p:cNvSpPr>
          <p:nvPr>
            <p:ph type="dt" sz="half" idx="10"/>
          </p:nvPr>
        </p:nvSpPr>
        <p:spPr>
          <a:xfrm>
            <a:off x="838200" y="6356350"/>
            <a:ext cx="2743200" cy="365125"/>
          </a:xfrm>
          <a:prstGeom prst="rect">
            <a:avLst/>
          </a:prstGeom>
        </p:spPr>
        <p:txBody>
          <a:bodyPr/>
          <a:lstStyle/>
          <a:p>
            <a:fld id="{EA975F9D-28C9-4897-8CCA-5D52BE9A2593}" type="datetimeFigureOut">
              <a:rPr lang="zh-CN" altLang="en-US" smtClean="0"/>
              <a:pPr/>
              <a:t>2020/4/1 Wednesday</a:t>
            </a:fld>
            <a:endParaRPr lang="zh-CN" altLang="en-US"/>
          </a:p>
        </p:txBody>
      </p:sp>
      <p:sp>
        <p:nvSpPr>
          <p:cNvPr id="5" name="页脚占位符 4">
            <a:extLst>
              <a:ext uri="{FF2B5EF4-FFF2-40B4-BE49-F238E27FC236}">
                <a16:creationId xmlns:a16="http://schemas.microsoft.com/office/drawing/2014/main" xmlns="" id="{025944F4-826E-40AC-96B0-B2D15606C84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E158CC96-1E04-4D40-A3E4-6161B84EE683}"/>
              </a:ext>
            </a:extLst>
          </p:cNvPr>
          <p:cNvSpPr>
            <a:spLocks noGrp="1"/>
          </p:cNvSpPr>
          <p:nvPr>
            <p:ph type="sldNum" sz="quarter" idx="12"/>
          </p:nvPr>
        </p:nvSpPr>
        <p:spPr>
          <a:xfrm>
            <a:off x="8610600" y="6356350"/>
            <a:ext cx="2743200" cy="365125"/>
          </a:xfrm>
          <a:prstGeom prst="rect">
            <a:avLst/>
          </a:prstGeom>
        </p:spPr>
        <p:txBody>
          <a:bodyPr/>
          <a:lstStyle/>
          <a:p>
            <a:fld id="{677D1D4A-30F7-4D32-8D21-320BC34BA3C8}" type="slidenum">
              <a:rPr lang="zh-CN" altLang="en-US" smtClean="0"/>
              <a:pPr/>
              <a:t>‹#›</a:t>
            </a:fld>
            <a:endParaRPr lang="zh-CN" altLang="en-US"/>
          </a:p>
        </p:txBody>
      </p:sp>
    </p:spTree>
    <p:extLst>
      <p:ext uri="{BB962C8B-B14F-4D97-AF65-F5344CB8AC3E}">
        <p14:creationId xmlns:p14="http://schemas.microsoft.com/office/powerpoint/2010/main" xmlns="" val="27860398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968C4AC-3C7B-4347-AD35-F022324F3EA5}"/>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22E4213C-6040-4B18-887A-6F0C4982739A}"/>
              </a:ext>
            </a:extLst>
          </p:cNvPr>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xmlns="" id="{3F2B5EC9-41DB-490E-8207-8FBC13E6CD6E}"/>
              </a:ext>
            </a:extLst>
          </p:cNvPr>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xmlns="" id="{E56B7DEB-5A47-482A-9104-8E7F49BF52CB}"/>
              </a:ext>
            </a:extLst>
          </p:cNvPr>
          <p:cNvSpPr>
            <a:spLocks noGrp="1"/>
          </p:cNvSpPr>
          <p:nvPr>
            <p:ph type="dt" sz="half" idx="10"/>
          </p:nvPr>
        </p:nvSpPr>
        <p:spPr>
          <a:xfrm>
            <a:off x="838200" y="6356350"/>
            <a:ext cx="2743200" cy="365125"/>
          </a:xfrm>
          <a:prstGeom prst="rect">
            <a:avLst/>
          </a:prstGeom>
        </p:spPr>
        <p:txBody>
          <a:bodyPr/>
          <a:lstStyle/>
          <a:p>
            <a:fld id="{EA975F9D-28C9-4897-8CCA-5D52BE9A2593}" type="datetimeFigureOut">
              <a:rPr lang="zh-CN" altLang="en-US" smtClean="0"/>
              <a:pPr/>
              <a:t>2020/4/1 Wednesday</a:t>
            </a:fld>
            <a:endParaRPr lang="zh-CN" altLang="en-US"/>
          </a:p>
        </p:txBody>
      </p:sp>
      <p:sp>
        <p:nvSpPr>
          <p:cNvPr id="6" name="页脚占位符 5">
            <a:extLst>
              <a:ext uri="{FF2B5EF4-FFF2-40B4-BE49-F238E27FC236}">
                <a16:creationId xmlns:a16="http://schemas.microsoft.com/office/drawing/2014/main" xmlns="" id="{C1F226A8-1658-4BEE-96BB-85AD16ADEEDB}"/>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xmlns="" id="{F8D70ECF-CBFB-403C-8BCD-DEB90B65B873}"/>
              </a:ext>
            </a:extLst>
          </p:cNvPr>
          <p:cNvSpPr>
            <a:spLocks noGrp="1"/>
          </p:cNvSpPr>
          <p:nvPr>
            <p:ph type="sldNum" sz="quarter" idx="12"/>
          </p:nvPr>
        </p:nvSpPr>
        <p:spPr>
          <a:xfrm>
            <a:off x="8610600" y="6356350"/>
            <a:ext cx="2743200" cy="365125"/>
          </a:xfrm>
          <a:prstGeom prst="rect">
            <a:avLst/>
          </a:prstGeom>
        </p:spPr>
        <p:txBody>
          <a:bodyPr/>
          <a:lstStyle/>
          <a:p>
            <a:fld id="{677D1D4A-30F7-4D32-8D21-320BC34BA3C8}" type="slidenum">
              <a:rPr lang="zh-CN" altLang="en-US" smtClean="0"/>
              <a:pPr/>
              <a:t>‹#›</a:t>
            </a:fld>
            <a:endParaRPr lang="zh-CN" altLang="en-US"/>
          </a:p>
        </p:txBody>
      </p:sp>
    </p:spTree>
    <p:extLst>
      <p:ext uri="{BB962C8B-B14F-4D97-AF65-F5344CB8AC3E}">
        <p14:creationId xmlns:p14="http://schemas.microsoft.com/office/powerpoint/2010/main" xmlns="" val="36684530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854A50B-8B6F-4427-8F93-75C4B813B943}"/>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3478780A-4D93-41E4-8B30-35FD90D8E742}"/>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xmlns="" id="{D6B7D4C8-5AD3-4086-8D59-710ED355FC27}"/>
              </a:ext>
            </a:extLst>
          </p:cNvPr>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DD7C5A3E-9DC9-4653-909F-45CBB95D9E6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xmlns="" id="{3EC91135-D2C2-4B6B-BD0B-7831ED98EE07}"/>
              </a:ext>
            </a:extLst>
          </p:cNvPr>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xmlns="" id="{1F21D6F1-3910-47ED-87E3-4D7BF1240DC5}"/>
              </a:ext>
            </a:extLst>
          </p:cNvPr>
          <p:cNvSpPr>
            <a:spLocks noGrp="1"/>
          </p:cNvSpPr>
          <p:nvPr>
            <p:ph type="dt" sz="half" idx="10"/>
          </p:nvPr>
        </p:nvSpPr>
        <p:spPr>
          <a:xfrm>
            <a:off x="838200" y="6356350"/>
            <a:ext cx="2743200" cy="365125"/>
          </a:xfrm>
          <a:prstGeom prst="rect">
            <a:avLst/>
          </a:prstGeom>
        </p:spPr>
        <p:txBody>
          <a:bodyPr/>
          <a:lstStyle/>
          <a:p>
            <a:fld id="{EA975F9D-28C9-4897-8CCA-5D52BE9A2593}" type="datetimeFigureOut">
              <a:rPr lang="zh-CN" altLang="en-US" smtClean="0"/>
              <a:pPr/>
              <a:t>2020/4/1 Wednesday</a:t>
            </a:fld>
            <a:endParaRPr lang="zh-CN" altLang="en-US"/>
          </a:p>
        </p:txBody>
      </p:sp>
      <p:sp>
        <p:nvSpPr>
          <p:cNvPr id="8" name="页脚占位符 7">
            <a:extLst>
              <a:ext uri="{FF2B5EF4-FFF2-40B4-BE49-F238E27FC236}">
                <a16:creationId xmlns:a16="http://schemas.microsoft.com/office/drawing/2014/main" xmlns="" id="{663F7855-7EAB-4873-AB3C-EF6EAB80051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xmlns="" id="{EA31A312-DE7B-48B0-AB53-EA2CF59A1DD6}"/>
              </a:ext>
            </a:extLst>
          </p:cNvPr>
          <p:cNvSpPr>
            <a:spLocks noGrp="1"/>
          </p:cNvSpPr>
          <p:nvPr>
            <p:ph type="sldNum" sz="quarter" idx="12"/>
          </p:nvPr>
        </p:nvSpPr>
        <p:spPr>
          <a:xfrm>
            <a:off x="8610600" y="6356350"/>
            <a:ext cx="2743200" cy="365125"/>
          </a:xfrm>
          <a:prstGeom prst="rect">
            <a:avLst/>
          </a:prstGeom>
        </p:spPr>
        <p:txBody>
          <a:bodyPr/>
          <a:lstStyle/>
          <a:p>
            <a:fld id="{677D1D4A-30F7-4D32-8D21-320BC34BA3C8}" type="slidenum">
              <a:rPr lang="zh-CN" altLang="en-US" smtClean="0"/>
              <a:pPr/>
              <a:t>‹#›</a:t>
            </a:fld>
            <a:endParaRPr lang="zh-CN" altLang="en-US"/>
          </a:p>
        </p:txBody>
      </p:sp>
    </p:spTree>
    <p:extLst>
      <p:ext uri="{BB962C8B-B14F-4D97-AF65-F5344CB8AC3E}">
        <p14:creationId xmlns:p14="http://schemas.microsoft.com/office/powerpoint/2010/main" xmlns="" val="29964787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3D3BBBD-F273-43F3-AD27-D7F9549B6479}"/>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DA55D27C-3037-4A2E-B96B-01D20FD79EA8}"/>
              </a:ext>
            </a:extLst>
          </p:cNvPr>
          <p:cNvSpPr>
            <a:spLocks noGrp="1"/>
          </p:cNvSpPr>
          <p:nvPr>
            <p:ph type="dt" sz="half" idx="10"/>
          </p:nvPr>
        </p:nvSpPr>
        <p:spPr>
          <a:xfrm>
            <a:off x="838200" y="6356350"/>
            <a:ext cx="2743200" cy="365125"/>
          </a:xfrm>
          <a:prstGeom prst="rect">
            <a:avLst/>
          </a:prstGeom>
        </p:spPr>
        <p:txBody>
          <a:bodyPr/>
          <a:lstStyle/>
          <a:p>
            <a:fld id="{EA975F9D-28C9-4897-8CCA-5D52BE9A2593}" type="datetimeFigureOut">
              <a:rPr lang="zh-CN" altLang="en-US" smtClean="0"/>
              <a:pPr/>
              <a:t>2020/4/1 Wednesday</a:t>
            </a:fld>
            <a:endParaRPr lang="zh-CN" altLang="en-US"/>
          </a:p>
        </p:txBody>
      </p:sp>
      <p:sp>
        <p:nvSpPr>
          <p:cNvPr id="4" name="页脚占位符 3">
            <a:extLst>
              <a:ext uri="{FF2B5EF4-FFF2-40B4-BE49-F238E27FC236}">
                <a16:creationId xmlns:a16="http://schemas.microsoft.com/office/drawing/2014/main" xmlns="" id="{C4401D85-83AE-487C-8533-8C4FCA55A921}"/>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xmlns="" id="{ED436CD6-42EB-4C90-94E1-0CF5270886B7}"/>
              </a:ext>
            </a:extLst>
          </p:cNvPr>
          <p:cNvSpPr>
            <a:spLocks noGrp="1"/>
          </p:cNvSpPr>
          <p:nvPr>
            <p:ph type="sldNum" sz="quarter" idx="12"/>
          </p:nvPr>
        </p:nvSpPr>
        <p:spPr>
          <a:xfrm>
            <a:off x="8610600" y="6356350"/>
            <a:ext cx="2743200" cy="365125"/>
          </a:xfrm>
          <a:prstGeom prst="rect">
            <a:avLst/>
          </a:prstGeom>
        </p:spPr>
        <p:txBody>
          <a:bodyPr/>
          <a:lstStyle/>
          <a:p>
            <a:fld id="{677D1D4A-30F7-4D32-8D21-320BC34BA3C8}" type="slidenum">
              <a:rPr lang="zh-CN" altLang="en-US" smtClean="0"/>
              <a:pPr/>
              <a:t>‹#›</a:t>
            </a:fld>
            <a:endParaRPr lang="zh-CN" altLang="en-US"/>
          </a:p>
        </p:txBody>
      </p:sp>
    </p:spTree>
    <p:extLst>
      <p:ext uri="{BB962C8B-B14F-4D97-AF65-F5344CB8AC3E}">
        <p14:creationId xmlns:p14="http://schemas.microsoft.com/office/powerpoint/2010/main" xmlns="" val="16754962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467F1B3F-7E08-4234-AEFD-EB630D2E877E}"/>
              </a:ext>
            </a:extLst>
          </p:cNvPr>
          <p:cNvSpPr>
            <a:spLocks noGrp="1"/>
          </p:cNvSpPr>
          <p:nvPr>
            <p:ph type="dt" sz="half" idx="10"/>
          </p:nvPr>
        </p:nvSpPr>
        <p:spPr>
          <a:xfrm>
            <a:off x="838200" y="6356350"/>
            <a:ext cx="2743200" cy="365125"/>
          </a:xfrm>
          <a:prstGeom prst="rect">
            <a:avLst/>
          </a:prstGeom>
        </p:spPr>
        <p:txBody>
          <a:bodyPr/>
          <a:lstStyle/>
          <a:p>
            <a:fld id="{EA975F9D-28C9-4897-8CCA-5D52BE9A2593}" type="datetimeFigureOut">
              <a:rPr lang="zh-CN" altLang="en-US" smtClean="0"/>
              <a:pPr/>
              <a:t>2020/4/1 Wednesday</a:t>
            </a:fld>
            <a:endParaRPr lang="zh-CN" altLang="en-US"/>
          </a:p>
        </p:txBody>
      </p:sp>
      <p:sp>
        <p:nvSpPr>
          <p:cNvPr id="3" name="页脚占位符 2">
            <a:extLst>
              <a:ext uri="{FF2B5EF4-FFF2-40B4-BE49-F238E27FC236}">
                <a16:creationId xmlns:a16="http://schemas.microsoft.com/office/drawing/2014/main" xmlns="" id="{FCC406A8-4497-4598-BFCF-3BEE1BC33BD8}"/>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xmlns="" id="{9001440C-6FDB-4D8A-AB81-1395472E04E9}"/>
              </a:ext>
            </a:extLst>
          </p:cNvPr>
          <p:cNvSpPr>
            <a:spLocks noGrp="1"/>
          </p:cNvSpPr>
          <p:nvPr>
            <p:ph type="sldNum" sz="quarter" idx="12"/>
          </p:nvPr>
        </p:nvSpPr>
        <p:spPr>
          <a:xfrm>
            <a:off x="8610600" y="6356350"/>
            <a:ext cx="2743200" cy="365125"/>
          </a:xfrm>
          <a:prstGeom prst="rect">
            <a:avLst/>
          </a:prstGeom>
        </p:spPr>
        <p:txBody>
          <a:bodyPr/>
          <a:lstStyle/>
          <a:p>
            <a:fld id="{677D1D4A-30F7-4D32-8D21-320BC34BA3C8}" type="slidenum">
              <a:rPr lang="zh-CN" altLang="en-US" smtClean="0"/>
              <a:pPr/>
              <a:t>‹#›</a:t>
            </a:fld>
            <a:endParaRPr lang="zh-CN" altLang="en-US"/>
          </a:p>
        </p:txBody>
      </p:sp>
    </p:spTree>
    <p:extLst>
      <p:ext uri="{BB962C8B-B14F-4D97-AF65-F5344CB8AC3E}">
        <p14:creationId xmlns:p14="http://schemas.microsoft.com/office/powerpoint/2010/main" xmlns="" val="29432761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1B01612-07C8-4C39-842A-866508D89D7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4CF6B341-9AA0-49B6-9D1E-FA756C7065D6}"/>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xmlns="" id="{6224DA1A-88DF-4217-ABCD-B687D0D01008}"/>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2084BAF2-6F1E-4461-9B41-A4ACFB70CC69}"/>
              </a:ext>
            </a:extLst>
          </p:cNvPr>
          <p:cNvSpPr>
            <a:spLocks noGrp="1"/>
          </p:cNvSpPr>
          <p:nvPr>
            <p:ph type="dt" sz="half" idx="10"/>
          </p:nvPr>
        </p:nvSpPr>
        <p:spPr>
          <a:xfrm>
            <a:off x="838200" y="6356350"/>
            <a:ext cx="2743200" cy="365125"/>
          </a:xfrm>
          <a:prstGeom prst="rect">
            <a:avLst/>
          </a:prstGeom>
        </p:spPr>
        <p:txBody>
          <a:bodyPr/>
          <a:lstStyle/>
          <a:p>
            <a:fld id="{EA975F9D-28C9-4897-8CCA-5D52BE9A2593}" type="datetimeFigureOut">
              <a:rPr lang="zh-CN" altLang="en-US" smtClean="0"/>
              <a:pPr/>
              <a:t>2020/4/1 Wednesday</a:t>
            </a:fld>
            <a:endParaRPr lang="zh-CN" altLang="en-US"/>
          </a:p>
        </p:txBody>
      </p:sp>
      <p:sp>
        <p:nvSpPr>
          <p:cNvPr id="6" name="页脚占位符 5">
            <a:extLst>
              <a:ext uri="{FF2B5EF4-FFF2-40B4-BE49-F238E27FC236}">
                <a16:creationId xmlns:a16="http://schemas.microsoft.com/office/drawing/2014/main" xmlns="" id="{DED88B37-BBF3-40AF-81E6-328F00933380}"/>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xmlns="" id="{34F5A09C-B81F-4EFB-9166-FA59B629D90F}"/>
              </a:ext>
            </a:extLst>
          </p:cNvPr>
          <p:cNvSpPr>
            <a:spLocks noGrp="1"/>
          </p:cNvSpPr>
          <p:nvPr>
            <p:ph type="sldNum" sz="quarter" idx="12"/>
          </p:nvPr>
        </p:nvSpPr>
        <p:spPr>
          <a:xfrm>
            <a:off x="8610600" y="6356350"/>
            <a:ext cx="2743200" cy="365125"/>
          </a:xfrm>
          <a:prstGeom prst="rect">
            <a:avLst/>
          </a:prstGeom>
        </p:spPr>
        <p:txBody>
          <a:bodyPr/>
          <a:lstStyle/>
          <a:p>
            <a:fld id="{677D1D4A-30F7-4D32-8D21-320BC34BA3C8}" type="slidenum">
              <a:rPr lang="zh-CN" altLang="en-US" smtClean="0"/>
              <a:pPr/>
              <a:t>‹#›</a:t>
            </a:fld>
            <a:endParaRPr lang="zh-CN" altLang="en-US"/>
          </a:p>
        </p:txBody>
      </p:sp>
    </p:spTree>
    <p:extLst>
      <p:ext uri="{BB962C8B-B14F-4D97-AF65-F5344CB8AC3E}">
        <p14:creationId xmlns:p14="http://schemas.microsoft.com/office/powerpoint/2010/main" xmlns="" val="27288937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722FA20-A971-4DDA-A3D5-064CE93F2FB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B4BEB65C-959D-4693-9283-349D9BFABA84}"/>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E9AD99CB-612D-4B49-B143-220D0A131CC1}"/>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D33D1607-C1B1-4202-A3A7-118A3BEBA010}"/>
              </a:ext>
            </a:extLst>
          </p:cNvPr>
          <p:cNvSpPr>
            <a:spLocks noGrp="1"/>
          </p:cNvSpPr>
          <p:nvPr>
            <p:ph type="dt" sz="half" idx="10"/>
          </p:nvPr>
        </p:nvSpPr>
        <p:spPr>
          <a:xfrm>
            <a:off x="838200" y="6356350"/>
            <a:ext cx="2743200" cy="365125"/>
          </a:xfrm>
          <a:prstGeom prst="rect">
            <a:avLst/>
          </a:prstGeom>
        </p:spPr>
        <p:txBody>
          <a:bodyPr/>
          <a:lstStyle/>
          <a:p>
            <a:fld id="{EA975F9D-28C9-4897-8CCA-5D52BE9A2593}" type="datetimeFigureOut">
              <a:rPr lang="zh-CN" altLang="en-US" smtClean="0"/>
              <a:pPr/>
              <a:t>2020/4/1 Wednesday</a:t>
            </a:fld>
            <a:endParaRPr lang="zh-CN" altLang="en-US"/>
          </a:p>
        </p:txBody>
      </p:sp>
      <p:sp>
        <p:nvSpPr>
          <p:cNvPr id="6" name="页脚占位符 5">
            <a:extLst>
              <a:ext uri="{FF2B5EF4-FFF2-40B4-BE49-F238E27FC236}">
                <a16:creationId xmlns:a16="http://schemas.microsoft.com/office/drawing/2014/main" xmlns="" id="{E2ABA1F8-1558-4134-B366-E7CC7A96EC83}"/>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xmlns="" id="{A5F0F57E-CF63-404F-832B-D5A29C6F65AB}"/>
              </a:ext>
            </a:extLst>
          </p:cNvPr>
          <p:cNvSpPr>
            <a:spLocks noGrp="1"/>
          </p:cNvSpPr>
          <p:nvPr>
            <p:ph type="sldNum" sz="quarter" idx="12"/>
          </p:nvPr>
        </p:nvSpPr>
        <p:spPr>
          <a:xfrm>
            <a:off x="8610600" y="6356350"/>
            <a:ext cx="2743200" cy="365125"/>
          </a:xfrm>
          <a:prstGeom prst="rect">
            <a:avLst/>
          </a:prstGeom>
        </p:spPr>
        <p:txBody>
          <a:bodyPr/>
          <a:lstStyle/>
          <a:p>
            <a:fld id="{677D1D4A-30F7-4D32-8D21-320BC34BA3C8}" type="slidenum">
              <a:rPr lang="zh-CN" altLang="en-US" smtClean="0"/>
              <a:pPr/>
              <a:t>‹#›</a:t>
            </a:fld>
            <a:endParaRPr lang="zh-CN" altLang="en-US"/>
          </a:p>
        </p:txBody>
      </p:sp>
    </p:spTree>
    <p:extLst>
      <p:ext uri="{BB962C8B-B14F-4D97-AF65-F5344CB8AC3E}">
        <p14:creationId xmlns:p14="http://schemas.microsoft.com/office/powerpoint/2010/main" xmlns="" val="22260831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2393712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7.xml"/><Relationship Id="rId1" Type="http://schemas.openxmlformats.org/officeDocument/2006/relationships/video" Target="file:///F:\&#27493;&#27493;&#39640;&#26102;&#25919;\&#21512;&#20316;&#32593;&#31449;\21&#19990;&#32426;&#24037;&#20316;&#23460;\3.&#39640;&#32771;&#26102;&#25919;&#28909;&#28857;&#35299;&#35835;&#8212;&#8212;%20%20&#22269;&#23478;&#20986;&#21488;&#25903;&#25345;&#30123;&#24773;&#38450;&#25511;&#21644;&#22797;&#24037;&#22797;&#20135;&#30340;&#31246;&#36153;&#25919;&#31574;%20%20&#35838;&#20214;&#65288;31&#24352;PPT&#65289;+&#20223;&#30495;&#35757;&#32451;\%5b&#26397;&#38395;&#22825;&#19979;%5d&#22269;&#23478;&#31246;&#21153;&#24635;&#23616;%20&#31532;&#19977;&#25209;&#31246;&#36153;&#20248;&#24800;&#25919;&#31574;&#32858;&#28966;&#23567;&#24494;&#20225;&#19994;.wmv"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217092" y="2539879"/>
            <a:ext cx="8032968" cy="646331"/>
          </a:xfrm>
          <a:prstGeom prst="rect">
            <a:avLst/>
          </a:prstGeom>
        </p:spPr>
        <p:txBody>
          <a:bodyPr wrap="none">
            <a:spAutoFit/>
          </a:bodyPr>
          <a:lstStyle/>
          <a:p>
            <a:r>
              <a:rPr lang="zh-CN" altLang="en-US" sz="3600" b="1" smtClean="0">
                <a:solidFill>
                  <a:srgbClr val="FF0000"/>
                </a:solidFill>
                <a:latin typeface="华文行楷" panose="02010800040101010101" pitchFamily="2" charset="-122"/>
                <a:ea typeface="华文行楷" panose="02010800040101010101" pitchFamily="2" charset="-122"/>
              </a:rPr>
              <a:t>多措并举促进高校毕业生和农民工就业</a:t>
            </a:r>
          </a:p>
        </p:txBody>
      </p:sp>
      <p:sp>
        <p:nvSpPr>
          <p:cNvPr id="3" name="AutoShape 218"/>
          <p:cNvSpPr>
            <a:spLocks noChangeArrowheads="1"/>
          </p:cNvSpPr>
          <p:nvPr/>
        </p:nvSpPr>
        <p:spPr bwMode="auto">
          <a:xfrm>
            <a:off x="323527" y="267493"/>
            <a:ext cx="2744987" cy="578882"/>
          </a:xfrm>
          <a:prstGeom prst="roundRect">
            <a:avLst>
              <a:gd name="adj" fmla="val 16667"/>
            </a:avLst>
          </a:prstGeom>
          <a:gradFill rotWithShape="1">
            <a:gsLst>
              <a:gs pos="0">
                <a:srgbClr val="0066FF"/>
              </a:gs>
              <a:gs pos="100000">
                <a:srgbClr val="0000EE"/>
              </a:gs>
            </a:gsLst>
            <a:lin ang="5400000" scaled="1"/>
          </a:gradFill>
          <a:ln w="19050" algn="ctr">
            <a:noFill/>
            <a:round/>
            <a:headEnd/>
            <a:tailEnd/>
          </a:ln>
          <a:effectLst/>
        </p:spPr>
        <p:txBody>
          <a:bodyPr wrap="square" anchor="ctr">
            <a:spAutoFit/>
          </a:bodyPr>
          <a:lstStyle/>
          <a:p>
            <a:pPr algn="ctr">
              <a:lnSpc>
                <a:spcPct val="100000"/>
              </a:lnSpc>
            </a:pPr>
            <a:r>
              <a:rPr lang="zh-CN" altLang="en-US" sz="2800" smtClean="0">
                <a:solidFill>
                  <a:schemeClr val="bg1"/>
                </a:solidFill>
              </a:rPr>
              <a:t>高考时政透析</a:t>
            </a:r>
            <a:endParaRPr lang="zh-CN" altLang="en-US" sz="2800" dirty="0" smtClean="0">
              <a:solidFill>
                <a:schemeClr val="bg1"/>
              </a:solidFill>
            </a:endParaRPr>
          </a:p>
        </p:txBody>
      </p:sp>
    </p:spTree>
    <p:extLst>
      <p:ext uri="{BB962C8B-B14F-4D97-AF65-F5344CB8AC3E}">
        <p14:creationId xmlns:p14="http://schemas.microsoft.com/office/powerpoint/2010/main" xmlns="" val="711268535"/>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
          <p:cNvSpPr txBox="1">
            <a:spLocks noChangeArrowheads="1"/>
          </p:cNvSpPr>
          <p:nvPr/>
        </p:nvSpPr>
        <p:spPr bwMode="auto">
          <a:xfrm>
            <a:off x="239349" y="260648"/>
            <a:ext cx="2618128" cy="55140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oAutofit/>
          </a:bodyPr>
          <a:lstStyle>
            <a:lvl1pPr marL="257209" indent="-257209" algn="l" defTabSz="685891"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87" indent="-214341" algn="l" defTabSz="685891"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364" indent="-171473" algn="l" defTabSz="685891"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310"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256"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6201"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147"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093"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Font typeface="Arial" charset="0"/>
              <a:buNone/>
            </a:pPr>
            <a:r>
              <a:rPr lang="zh-CN" altLang="en-US" sz="2800" b="1" smtClean="0">
                <a:solidFill>
                  <a:srgbClr val="0000FF"/>
                </a:solidFill>
                <a:latin typeface="黑体" pitchFamily="49" charset="-122"/>
                <a:ea typeface="黑体" pitchFamily="49" charset="-122"/>
              </a:rPr>
              <a:t>热点解读：</a:t>
            </a:r>
            <a:endParaRPr lang="zh-CN" altLang="en-US" sz="2800" b="1" dirty="0" smtClean="0">
              <a:solidFill>
                <a:srgbClr val="0000FF"/>
              </a:solidFill>
              <a:latin typeface="黑体" pitchFamily="49" charset="-122"/>
              <a:ea typeface="黑体" pitchFamily="49" charset="-122"/>
            </a:endParaRPr>
          </a:p>
        </p:txBody>
      </p:sp>
      <p:sp>
        <p:nvSpPr>
          <p:cNvPr id="3" name="矩形 2"/>
          <p:cNvSpPr/>
          <p:nvPr/>
        </p:nvSpPr>
        <p:spPr>
          <a:xfrm>
            <a:off x="666712" y="1785926"/>
            <a:ext cx="11041227" cy="2677656"/>
          </a:xfrm>
          <a:prstGeom prst="rect">
            <a:avLst/>
          </a:prstGeom>
        </p:spPr>
        <p:txBody>
          <a:bodyPr wrap="square">
            <a:spAutoFit/>
          </a:bodyPr>
          <a:lstStyle/>
          <a:p>
            <a:pPr algn="just">
              <a:lnSpc>
                <a:spcPct val="150000"/>
              </a:lnSpc>
            </a:pPr>
            <a:r>
              <a:rPr lang="en-US" altLang="zh-CN" sz="2800" dirty="0" smtClean="0">
                <a:latin typeface="华文细黑" panose="02010600040101010101" pitchFamily="2" charset="-122"/>
                <a:ea typeface="华文细黑" panose="02010600040101010101" pitchFamily="2" charset="-122"/>
              </a:rPr>
              <a:t>4.</a:t>
            </a:r>
            <a:r>
              <a:rPr lang="zh-CN" altLang="en-US" sz="2800" dirty="0" smtClean="0">
                <a:latin typeface="华文细黑" panose="02010600040101010101" pitchFamily="2" charset="-122"/>
                <a:ea typeface="华文细黑" panose="02010600040101010101" pitchFamily="2" charset="-122"/>
              </a:rPr>
              <a:t>疫情期间，小微企业及个体工商户发展面临很多困境，国家对小微企业及个体工商户暂免征收增值税，有利于减轻小微企业负担，支持和鼓励非公有制经济的发展促进各种所有制经济平等使用生产要素、公平参与市场竞争。</a:t>
            </a:r>
          </a:p>
        </p:txBody>
      </p:sp>
      <p:sp>
        <p:nvSpPr>
          <p:cNvPr id="4" name="矩形 3"/>
          <p:cNvSpPr/>
          <p:nvPr/>
        </p:nvSpPr>
        <p:spPr>
          <a:xfrm>
            <a:off x="761963" y="1214423"/>
            <a:ext cx="2659702" cy="461665"/>
          </a:xfrm>
          <a:prstGeom prst="rect">
            <a:avLst/>
          </a:prstGeom>
        </p:spPr>
        <p:txBody>
          <a:bodyPr wrap="none">
            <a:spAutoFit/>
          </a:bodyPr>
          <a:lstStyle/>
          <a:p>
            <a:r>
              <a:rPr lang="en-US" altLang="zh-CN" sz="2400" b="1" smtClean="0">
                <a:solidFill>
                  <a:srgbClr val="FF0000"/>
                </a:solidFill>
                <a:latin typeface="黑体" pitchFamily="49" charset="-122"/>
                <a:ea typeface="黑体" pitchFamily="49" charset="-122"/>
              </a:rPr>
              <a:t>《</a:t>
            </a:r>
            <a:r>
              <a:rPr lang="zh-CN" altLang="en-US" sz="2400" b="1" smtClean="0">
                <a:solidFill>
                  <a:srgbClr val="FF0000"/>
                </a:solidFill>
                <a:latin typeface="黑体" pitchFamily="49" charset="-122"/>
                <a:ea typeface="黑体" pitchFamily="49" charset="-122"/>
              </a:rPr>
              <a:t>经济生活</a:t>
            </a:r>
            <a:r>
              <a:rPr lang="en-US" altLang="zh-CN" sz="2400" b="1" smtClean="0">
                <a:solidFill>
                  <a:srgbClr val="FF0000"/>
                </a:solidFill>
                <a:latin typeface="黑体" pitchFamily="49" charset="-122"/>
                <a:ea typeface="黑体" pitchFamily="49" charset="-122"/>
              </a:rPr>
              <a:t>》</a:t>
            </a:r>
            <a:r>
              <a:rPr lang="zh-CN" altLang="en-US" sz="2400" b="1" smtClean="0">
                <a:solidFill>
                  <a:srgbClr val="FF0000"/>
                </a:solidFill>
                <a:latin typeface="黑体" pitchFamily="49" charset="-122"/>
                <a:ea typeface="黑体" pitchFamily="49" charset="-122"/>
              </a:rPr>
              <a:t>角度</a:t>
            </a:r>
            <a:endParaRPr lang="zh-CN" altLang="en-US" sz="2400">
              <a:solidFill>
                <a:srgbClr val="FF0000"/>
              </a:solidFill>
            </a:endParaRPr>
          </a:p>
        </p:txBody>
      </p:sp>
    </p:spTree>
    <p:extLst>
      <p:ext uri="{BB962C8B-B14F-4D97-AF65-F5344CB8AC3E}">
        <p14:creationId xmlns:p14="http://schemas.microsoft.com/office/powerpoint/2010/main" xmlns="" val="3117122470"/>
      </p:ext>
    </p:extLst>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
          <p:cNvSpPr txBox="1">
            <a:spLocks noChangeArrowheads="1"/>
          </p:cNvSpPr>
          <p:nvPr/>
        </p:nvSpPr>
        <p:spPr bwMode="auto">
          <a:xfrm>
            <a:off x="239349" y="260648"/>
            <a:ext cx="2618128" cy="55140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oAutofit/>
          </a:bodyPr>
          <a:lstStyle>
            <a:lvl1pPr marL="257209" indent="-257209" algn="l" defTabSz="685891"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87" indent="-214341" algn="l" defTabSz="685891"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364" indent="-171473" algn="l" defTabSz="685891"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310"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256"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6201"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147"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093"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Font typeface="Arial" charset="0"/>
              <a:buNone/>
            </a:pPr>
            <a:r>
              <a:rPr lang="zh-CN" altLang="en-US" sz="2800" b="1" smtClean="0">
                <a:solidFill>
                  <a:srgbClr val="0000FF"/>
                </a:solidFill>
                <a:latin typeface="黑体" pitchFamily="49" charset="-122"/>
                <a:ea typeface="黑体" pitchFamily="49" charset="-122"/>
              </a:rPr>
              <a:t>热点解读：</a:t>
            </a:r>
            <a:endParaRPr lang="zh-CN" altLang="en-US" sz="2800" b="1" dirty="0" smtClean="0">
              <a:solidFill>
                <a:srgbClr val="0000FF"/>
              </a:solidFill>
              <a:latin typeface="黑体" pitchFamily="49" charset="-122"/>
              <a:ea typeface="黑体" pitchFamily="49" charset="-122"/>
            </a:endParaRPr>
          </a:p>
        </p:txBody>
      </p:sp>
      <p:sp>
        <p:nvSpPr>
          <p:cNvPr id="3" name="矩形 2"/>
          <p:cNvSpPr/>
          <p:nvPr/>
        </p:nvSpPr>
        <p:spPr>
          <a:xfrm>
            <a:off x="666712" y="1785927"/>
            <a:ext cx="11041227" cy="2031325"/>
          </a:xfrm>
          <a:prstGeom prst="rect">
            <a:avLst/>
          </a:prstGeom>
        </p:spPr>
        <p:txBody>
          <a:bodyPr wrap="square">
            <a:spAutoFit/>
          </a:bodyPr>
          <a:lstStyle/>
          <a:p>
            <a:pPr algn="just">
              <a:lnSpc>
                <a:spcPct val="150000"/>
              </a:lnSpc>
            </a:pPr>
            <a:r>
              <a:rPr lang="en-US" altLang="zh-CN" sz="2800" dirty="0" smtClean="0">
                <a:latin typeface="华文细黑" panose="02010600040101010101" pitchFamily="2" charset="-122"/>
                <a:ea typeface="华文细黑" panose="02010600040101010101" pitchFamily="2" charset="-122"/>
              </a:rPr>
              <a:t>5.</a:t>
            </a:r>
            <a:r>
              <a:rPr lang="zh-CN" altLang="en-US" sz="2800" dirty="0" smtClean="0">
                <a:latin typeface="华文细黑" panose="02010600040101010101" pitchFamily="2" charset="-122"/>
                <a:ea typeface="华文细黑" panose="02010600040101010101" pitchFamily="2" charset="-122"/>
              </a:rPr>
              <a:t>税收是国家筹集财政收入最普遍的形式，是财政收入最重要的来源。同时，税收是调节经济的重要杠杆，税收是国家宏观调控的重要经济手段。通过税收调节实现资源的合理配置，促进经济平稳运行。</a:t>
            </a:r>
          </a:p>
        </p:txBody>
      </p:sp>
      <p:sp>
        <p:nvSpPr>
          <p:cNvPr id="4" name="矩形 3"/>
          <p:cNvSpPr/>
          <p:nvPr/>
        </p:nvSpPr>
        <p:spPr>
          <a:xfrm>
            <a:off x="761963" y="1214423"/>
            <a:ext cx="2659702" cy="461665"/>
          </a:xfrm>
          <a:prstGeom prst="rect">
            <a:avLst/>
          </a:prstGeom>
        </p:spPr>
        <p:txBody>
          <a:bodyPr wrap="none">
            <a:spAutoFit/>
          </a:bodyPr>
          <a:lstStyle/>
          <a:p>
            <a:r>
              <a:rPr lang="en-US" altLang="zh-CN" sz="2400" b="1" smtClean="0">
                <a:solidFill>
                  <a:srgbClr val="FF0000"/>
                </a:solidFill>
                <a:latin typeface="黑体" pitchFamily="49" charset="-122"/>
                <a:ea typeface="黑体" pitchFamily="49" charset="-122"/>
              </a:rPr>
              <a:t>《</a:t>
            </a:r>
            <a:r>
              <a:rPr lang="zh-CN" altLang="en-US" sz="2400" b="1" smtClean="0">
                <a:solidFill>
                  <a:srgbClr val="FF0000"/>
                </a:solidFill>
                <a:latin typeface="黑体" pitchFamily="49" charset="-122"/>
                <a:ea typeface="黑体" pitchFamily="49" charset="-122"/>
              </a:rPr>
              <a:t>经济生活</a:t>
            </a:r>
            <a:r>
              <a:rPr lang="en-US" altLang="zh-CN" sz="2400" b="1" smtClean="0">
                <a:solidFill>
                  <a:srgbClr val="FF0000"/>
                </a:solidFill>
                <a:latin typeface="黑体" pitchFamily="49" charset="-122"/>
                <a:ea typeface="黑体" pitchFamily="49" charset="-122"/>
              </a:rPr>
              <a:t>》</a:t>
            </a:r>
            <a:r>
              <a:rPr lang="zh-CN" altLang="en-US" sz="2400" b="1" smtClean="0">
                <a:solidFill>
                  <a:srgbClr val="FF0000"/>
                </a:solidFill>
                <a:latin typeface="黑体" pitchFamily="49" charset="-122"/>
                <a:ea typeface="黑体" pitchFamily="49" charset="-122"/>
              </a:rPr>
              <a:t>角度</a:t>
            </a:r>
            <a:endParaRPr lang="zh-CN" altLang="en-US" sz="2400">
              <a:solidFill>
                <a:srgbClr val="FF0000"/>
              </a:solidFill>
            </a:endParaRPr>
          </a:p>
        </p:txBody>
      </p:sp>
    </p:spTree>
    <p:extLst>
      <p:ext uri="{BB962C8B-B14F-4D97-AF65-F5344CB8AC3E}">
        <p14:creationId xmlns:p14="http://schemas.microsoft.com/office/powerpoint/2010/main" xmlns="" val="3117122470"/>
      </p:ext>
    </p:extLst>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
          <p:cNvSpPr txBox="1">
            <a:spLocks noChangeArrowheads="1"/>
          </p:cNvSpPr>
          <p:nvPr/>
        </p:nvSpPr>
        <p:spPr bwMode="auto">
          <a:xfrm>
            <a:off x="239349" y="260648"/>
            <a:ext cx="2618128" cy="55140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oAutofit/>
          </a:bodyPr>
          <a:lstStyle>
            <a:lvl1pPr marL="257209" indent="-257209" algn="l" defTabSz="685891"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87" indent="-214341" algn="l" defTabSz="685891"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364" indent="-171473" algn="l" defTabSz="685891"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310"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256"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6201"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147"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093"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Font typeface="Arial" charset="0"/>
              <a:buNone/>
            </a:pPr>
            <a:r>
              <a:rPr lang="zh-CN" altLang="en-US" sz="2800" b="1" smtClean="0">
                <a:solidFill>
                  <a:srgbClr val="0000FF"/>
                </a:solidFill>
                <a:latin typeface="黑体" pitchFamily="49" charset="-122"/>
                <a:ea typeface="黑体" pitchFamily="49" charset="-122"/>
              </a:rPr>
              <a:t>热点解读：</a:t>
            </a:r>
            <a:endParaRPr lang="zh-CN" altLang="en-US" sz="2800" b="1" dirty="0" smtClean="0">
              <a:solidFill>
                <a:srgbClr val="0000FF"/>
              </a:solidFill>
              <a:latin typeface="黑体" pitchFamily="49" charset="-122"/>
              <a:ea typeface="黑体" pitchFamily="49" charset="-122"/>
            </a:endParaRPr>
          </a:p>
        </p:txBody>
      </p:sp>
      <p:sp>
        <p:nvSpPr>
          <p:cNvPr id="3" name="矩形 2"/>
          <p:cNvSpPr/>
          <p:nvPr/>
        </p:nvSpPr>
        <p:spPr>
          <a:xfrm>
            <a:off x="666712" y="1785926"/>
            <a:ext cx="11041227" cy="2677656"/>
          </a:xfrm>
          <a:prstGeom prst="rect">
            <a:avLst/>
          </a:prstGeom>
        </p:spPr>
        <p:txBody>
          <a:bodyPr wrap="square">
            <a:spAutoFit/>
          </a:bodyPr>
          <a:lstStyle/>
          <a:p>
            <a:pPr algn="just">
              <a:lnSpc>
                <a:spcPct val="150000"/>
              </a:lnSpc>
            </a:pPr>
            <a:r>
              <a:rPr lang="en-US" altLang="zh-CN" sz="2800" dirty="0" smtClean="0">
                <a:latin typeface="华文细黑" panose="02010600040101010101" pitchFamily="2" charset="-122"/>
                <a:ea typeface="华文细黑" panose="02010600040101010101" pitchFamily="2" charset="-122"/>
              </a:rPr>
              <a:t>6.</a:t>
            </a:r>
            <a:r>
              <a:rPr lang="zh-CN" altLang="en-US" sz="2800" dirty="0" smtClean="0">
                <a:latin typeface="华文细黑" panose="02010600040101010101" pitchFamily="2" charset="-122"/>
                <a:ea typeface="华文细黑" panose="02010600040101010101" pitchFamily="2" charset="-122"/>
              </a:rPr>
              <a:t>实行科学的宏观调控，是发挥社会主义市场经济体制优势的内在要求。国家通过经济手段、法律手段和必要的行政手段，对国民经济进行调节和控制，支持疫情防控和复工复产，体现了社会主义制度的优势。</a:t>
            </a:r>
          </a:p>
        </p:txBody>
      </p:sp>
      <p:sp>
        <p:nvSpPr>
          <p:cNvPr id="4" name="矩形 3"/>
          <p:cNvSpPr/>
          <p:nvPr/>
        </p:nvSpPr>
        <p:spPr>
          <a:xfrm>
            <a:off x="761963" y="1214423"/>
            <a:ext cx="2659702" cy="461665"/>
          </a:xfrm>
          <a:prstGeom prst="rect">
            <a:avLst/>
          </a:prstGeom>
        </p:spPr>
        <p:txBody>
          <a:bodyPr wrap="none">
            <a:spAutoFit/>
          </a:bodyPr>
          <a:lstStyle/>
          <a:p>
            <a:r>
              <a:rPr lang="en-US" altLang="zh-CN" sz="2400" b="1" smtClean="0">
                <a:solidFill>
                  <a:srgbClr val="FF0000"/>
                </a:solidFill>
                <a:latin typeface="黑体" pitchFamily="49" charset="-122"/>
                <a:ea typeface="黑体" pitchFamily="49" charset="-122"/>
              </a:rPr>
              <a:t>《</a:t>
            </a:r>
            <a:r>
              <a:rPr lang="zh-CN" altLang="en-US" sz="2400" b="1" smtClean="0">
                <a:solidFill>
                  <a:srgbClr val="FF0000"/>
                </a:solidFill>
                <a:latin typeface="黑体" pitchFamily="49" charset="-122"/>
                <a:ea typeface="黑体" pitchFamily="49" charset="-122"/>
              </a:rPr>
              <a:t>经济生活</a:t>
            </a:r>
            <a:r>
              <a:rPr lang="en-US" altLang="zh-CN" sz="2400" b="1" smtClean="0">
                <a:solidFill>
                  <a:srgbClr val="FF0000"/>
                </a:solidFill>
                <a:latin typeface="黑体" pitchFamily="49" charset="-122"/>
                <a:ea typeface="黑体" pitchFamily="49" charset="-122"/>
              </a:rPr>
              <a:t>》</a:t>
            </a:r>
            <a:r>
              <a:rPr lang="zh-CN" altLang="en-US" sz="2400" b="1" smtClean="0">
                <a:solidFill>
                  <a:srgbClr val="FF0000"/>
                </a:solidFill>
                <a:latin typeface="黑体" pitchFamily="49" charset="-122"/>
                <a:ea typeface="黑体" pitchFamily="49" charset="-122"/>
              </a:rPr>
              <a:t>角度</a:t>
            </a:r>
            <a:endParaRPr lang="zh-CN" altLang="en-US" sz="2400">
              <a:solidFill>
                <a:srgbClr val="FF0000"/>
              </a:solidFill>
            </a:endParaRPr>
          </a:p>
        </p:txBody>
      </p:sp>
    </p:spTree>
    <p:extLst>
      <p:ext uri="{BB962C8B-B14F-4D97-AF65-F5344CB8AC3E}">
        <p14:creationId xmlns:p14="http://schemas.microsoft.com/office/powerpoint/2010/main" xmlns="" val="3117122470"/>
      </p:ext>
    </p:extLst>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
          <p:cNvSpPr txBox="1">
            <a:spLocks noChangeArrowheads="1"/>
          </p:cNvSpPr>
          <p:nvPr/>
        </p:nvSpPr>
        <p:spPr bwMode="auto">
          <a:xfrm>
            <a:off x="239349" y="260648"/>
            <a:ext cx="2618128" cy="55140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oAutofit/>
          </a:bodyPr>
          <a:lstStyle>
            <a:lvl1pPr marL="257209" indent="-257209" algn="l" defTabSz="685891"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87" indent="-214341" algn="l" defTabSz="685891"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364" indent="-171473" algn="l" defTabSz="685891"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310"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256"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6201"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147"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093"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Font typeface="Arial" charset="0"/>
              <a:buNone/>
            </a:pPr>
            <a:r>
              <a:rPr lang="zh-CN" altLang="en-US" sz="2800" b="1" smtClean="0">
                <a:solidFill>
                  <a:srgbClr val="0000FF"/>
                </a:solidFill>
                <a:latin typeface="黑体" pitchFamily="49" charset="-122"/>
                <a:ea typeface="黑体" pitchFamily="49" charset="-122"/>
              </a:rPr>
              <a:t>热点解读：</a:t>
            </a:r>
            <a:endParaRPr lang="zh-CN" altLang="en-US" sz="2800" b="1" dirty="0" smtClean="0">
              <a:solidFill>
                <a:srgbClr val="0000FF"/>
              </a:solidFill>
              <a:latin typeface="黑体" pitchFamily="49" charset="-122"/>
              <a:ea typeface="黑体" pitchFamily="49" charset="-122"/>
            </a:endParaRPr>
          </a:p>
        </p:txBody>
      </p:sp>
      <p:sp>
        <p:nvSpPr>
          <p:cNvPr id="3" name="矩形 2"/>
          <p:cNvSpPr/>
          <p:nvPr/>
        </p:nvSpPr>
        <p:spPr>
          <a:xfrm>
            <a:off x="666712" y="1785926"/>
            <a:ext cx="11041227" cy="2031325"/>
          </a:xfrm>
          <a:prstGeom prst="rect">
            <a:avLst/>
          </a:prstGeom>
        </p:spPr>
        <p:txBody>
          <a:bodyPr wrap="square">
            <a:spAutoFit/>
          </a:bodyPr>
          <a:lstStyle/>
          <a:p>
            <a:pPr algn="just">
              <a:lnSpc>
                <a:spcPct val="150000"/>
              </a:lnSpc>
            </a:pPr>
            <a:r>
              <a:rPr lang="en-US" altLang="zh-CN" sz="2800" dirty="0" smtClean="0">
                <a:latin typeface="华文细黑" panose="02010600040101010101" pitchFamily="2" charset="-122"/>
                <a:ea typeface="华文细黑" panose="02010600040101010101" pitchFamily="2" charset="-122"/>
              </a:rPr>
              <a:t>1.</a:t>
            </a:r>
            <a:r>
              <a:rPr lang="zh-CN" altLang="en-US" sz="2800" dirty="0" smtClean="0">
                <a:latin typeface="华文细黑" panose="02010600040101010101" pitchFamily="2" charset="-122"/>
                <a:ea typeface="华文细黑" panose="02010600040101010101" pitchFamily="2" charset="-122"/>
              </a:rPr>
              <a:t>物质决定意识，要求我们要一切从实际出发，实事求是。国家出台的一系列优惠政策，是根据当前疫情防控和复工复产的实际而做出的决定。</a:t>
            </a:r>
          </a:p>
        </p:txBody>
      </p:sp>
      <p:sp>
        <p:nvSpPr>
          <p:cNvPr id="4" name="矩形 3"/>
          <p:cNvSpPr/>
          <p:nvPr/>
        </p:nvSpPr>
        <p:spPr>
          <a:xfrm>
            <a:off x="761964" y="1214423"/>
            <a:ext cx="2969083" cy="461665"/>
          </a:xfrm>
          <a:prstGeom prst="rect">
            <a:avLst/>
          </a:prstGeom>
        </p:spPr>
        <p:txBody>
          <a:bodyPr wrap="none">
            <a:spAutoFit/>
          </a:bodyPr>
          <a:lstStyle/>
          <a:p>
            <a:r>
              <a:rPr lang="en-US" altLang="zh-CN" sz="2400" b="1" smtClean="0">
                <a:solidFill>
                  <a:srgbClr val="FF0000"/>
                </a:solidFill>
                <a:latin typeface="黑体" pitchFamily="49" charset="-122"/>
                <a:ea typeface="黑体" pitchFamily="49" charset="-122"/>
              </a:rPr>
              <a:t>《</a:t>
            </a:r>
            <a:r>
              <a:rPr lang="zh-CN" altLang="en-US" sz="2400" b="1" smtClean="0">
                <a:solidFill>
                  <a:srgbClr val="FF0000"/>
                </a:solidFill>
                <a:latin typeface="黑体" pitchFamily="49" charset="-122"/>
                <a:ea typeface="黑体" pitchFamily="49" charset="-122"/>
              </a:rPr>
              <a:t>生活与哲学</a:t>
            </a:r>
            <a:r>
              <a:rPr lang="en-US" altLang="zh-CN" sz="2400" b="1" smtClean="0">
                <a:solidFill>
                  <a:srgbClr val="FF0000"/>
                </a:solidFill>
                <a:latin typeface="黑体" pitchFamily="49" charset="-122"/>
                <a:ea typeface="黑体" pitchFamily="49" charset="-122"/>
              </a:rPr>
              <a:t>》</a:t>
            </a:r>
            <a:r>
              <a:rPr lang="zh-CN" altLang="en-US" sz="2400" b="1" smtClean="0">
                <a:solidFill>
                  <a:srgbClr val="FF0000"/>
                </a:solidFill>
                <a:latin typeface="黑体" pitchFamily="49" charset="-122"/>
                <a:ea typeface="黑体" pitchFamily="49" charset="-122"/>
              </a:rPr>
              <a:t>角度</a:t>
            </a:r>
            <a:endParaRPr lang="zh-CN" altLang="en-US" sz="2400">
              <a:solidFill>
                <a:srgbClr val="FF0000"/>
              </a:solidFill>
            </a:endParaRPr>
          </a:p>
        </p:txBody>
      </p:sp>
    </p:spTree>
    <p:extLst>
      <p:ext uri="{BB962C8B-B14F-4D97-AF65-F5344CB8AC3E}">
        <p14:creationId xmlns:p14="http://schemas.microsoft.com/office/powerpoint/2010/main" xmlns="" val="3117122470"/>
      </p:ext>
    </p:extLst>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
          <p:cNvSpPr txBox="1">
            <a:spLocks noChangeArrowheads="1"/>
          </p:cNvSpPr>
          <p:nvPr/>
        </p:nvSpPr>
        <p:spPr bwMode="auto">
          <a:xfrm>
            <a:off x="239349" y="260648"/>
            <a:ext cx="2618128" cy="55140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oAutofit/>
          </a:bodyPr>
          <a:lstStyle>
            <a:lvl1pPr marL="257209" indent="-257209" algn="l" defTabSz="685891"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87" indent="-214341" algn="l" defTabSz="685891"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364" indent="-171473" algn="l" defTabSz="685891"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310"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256"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6201"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147"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093"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Font typeface="Arial" charset="0"/>
              <a:buNone/>
            </a:pPr>
            <a:r>
              <a:rPr lang="zh-CN" altLang="en-US" sz="2800" b="1" smtClean="0">
                <a:solidFill>
                  <a:srgbClr val="0000FF"/>
                </a:solidFill>
                <a:latin typeface="黑体" pitchFamily="49" charset="-122"/>
                <a:ea typeface="黑体" pitchFamily="49" charset="-122"/>
              </a:rPr>
              <a:t>热点解读：</a:t>
            </a:r>
            <a:endParaRPr lang="zh-CN" altLang="en-US" sz="2800" b="1" dirty="0" smtClean="0">
              <a:solidFill>
                <a:srgbClr val="0000FF"/>
              </a:solidFill>
              <a:latin typeface="黑体" pitchFamily="49" charset="-122"/>
              <a:ea typeface="黑体" pitchFamily="49" charset="-122"/>
            </a:endParaRPr>
          </a:p>
        </p:txBody>
      </p:sp>
      <p:sp>
        <p:nvSpPr>
          <p:cNvPr id="3" name="矩形 2"/>
          <p:cNvSpPr/>
          <p:nvPr/>
        </p:nvSpPr>
        <p:spPr>
          <a:xfrm>
            <a:off x="666712" y="1785926"/>
            <a:ext cx="11041227" cy="1384995"/>
          </a:xfrm>
          <a:prstGeom prst="rect">
            <a:avLst/>
          </a:prstGeom>
        </p:spPr>
        <p:txBody>
          <a:bodyPr wrap="square">
            <a:spAutoFit/>
          </a:bodyPr>
          <a:lstStyle/>
          <a:p>
            <a:pPr algn="just">
              <a:lnSpc>
                <a:spcPct val="150000"/>
              </a:lnSpc>
            </a:pPr>
            <a:r>
              <a:rPr lang="en-US" altLang="zh-CN" sz="2800" dirty="0" smtClean="0">
                <a:latin typeface="华文细黑" panose="02010600040101010101" pitchFamily="2" charset="-122"/>
                <a:ea typeface="华文细黑" panose="02010600040101010101" pitchFamily="2" charset="-122"/>
              </a:rPr>
              <a:t>2.</a:t>
            </a:r>
            <a:r>
              <a:rPr lang="zh-CN" altLang="en-US" sz="2800" dirty="0" smtClean="0">
                <a:latin typeface="华文细黑" panose="02010600040101010101" pitchFamily="2" charset="-122"/>
                <a:ea typeface="华文细黑" panose="02010600040101010101" pitchFamily="2" charset="-122"/>
              </a:rPr>
              <a:t>意识具有能动作用，正确的意识能促进事物的发展。优惠政策能激发小微企业的活力和创造力，促进了经济的发展。</a:t>
            </a:r>
          </a:p>
        </p:txBody>
      </p:sp>
      <p:sp>
        <p:nvSpPr>
          <p:cNvPr id="4" name="矩形 3"/>
          <p:cNvSpPr/>
          <p:nvPr/>
        </p:nvSpPr>
        <p:spPr>
          <a:xfrm>
            <a:off x="761964" y="1214423"/>
            <a:ext cx="2969083" cy="461665"/>
          </a:xfrm>
          <a:prstGeom prst="rect">
            <a:avLst/>
          </a:prstGeom>
        </p:spPr>
        <p:txBody>
          <a:bodyPr wrap="none">
            <a:spAutoFit/>
          </a:bodyPr>
          <a:lstStyle/>
          <a:p>
            <a:r>
              <a:rPr lang="en-US" altLang="zh-CN" sz="2400" b="1" smtClean="0">
                <a:solidFill>
                  <a:srgbClr val="FF0000"/>
                </a:solidFill>
                <a:latin typeface="黑体" pitchFamily="49" charset="-122"/>
                <a:ea typeface="黑体" pitchFamily="49" charset="-122"/>
              </a:rPr>
              <a:t>《</a:t>
            </a:r>
            <a:r>
              <a:rPr lang="zh-CN" altLang="en-US" sz="2400" b="1" smtClean="0">
                <a:solidFill>
                  <a:srgbClr val="FF0000"/>
                </a:solidFill>
                <a:latin typeface="黑体" pitchFamily="49" charset="-122"/>
                <a:ea typeface="黑体" pitchFamily="49" charset="-122"/>
              </a:rPr>
              <a:t>生活与哲学</a:t>
            </a:r>
            <a:r>
              <a:rPr lang="en-US" altLang="zh-CN" sz="2400" b="1" smtClean="0">
                <a:solidFill>
                  <a:srgbClr val="FF0000"/>
                </a:solidFill>
                <a:latin typeface="黑体" pitchFamily="49" charset="-122"/>
                <a:ea typeface="黑体" pitchFamily="49" charset="-122"/>
              </a:rPr>
              <a:t>》</a:t>
            </a:r>
            <a:r>
              <a:rPr lang="zh-CN" altLang="en-US" sz="2400" b="1" smtClean="0">
                <a:solidFill>
                  <a:srgbClr val="FF0000"/>
                </a:solidFill>
                <a:latin typeface="黑体" pitchFamily="49" charset="-122"/>
                <a:ea typeface="黑体" pitchFamily="49" charset="-122"/>
              </a:rPr>
              <a:t>角度</a:t>
            </a:r>
            <a:endParaRPr lang="zh-CN" altLang="en-US" sz="2400">
              <a:solidFill>
                <a:srgbClr val="FF0000"/>
              </a:solidFill>
            </a:endParaRPr>
          </a:p>
        </p:txBody>
      </p:sp>
    </p:spTree>
    <p:extLst>
      <p:ext uri="{BB962C8B-B14F-4D97-AF65-F5344CB8AC3E}">
        <p14:creationId xmlns:p14="http://schemas.microsoft.com/office/powerpoint/2010/main" xmlns="" val="3117122470"/>
      </p:ext>
    </p:extLst>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
          <p:cNvSpPr txBox="1">
            <a:spLocks noChangeArrowheads="1"/>
          </p:cNvSpPr>
          <p:nvPr/>
        </p:nvSpPr>
        <p:spPr bwMode="auto">
          <a:xfrm>
            <a:off x="239349" y="260648"/>
            <a:ext cx="2618128" cy="55140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oAutofit/>
          </a:bodyPr>
          <a:lstStyle>
            <a:lvl1pPr marL="257209" indent="-257209" algn="l" defTabSz="685891"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87" indent="-214341" algn="l" defTabSz="685891"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364" indent="-171473" algn="l" defTabSz="685891"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310"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256"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6201"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147"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093"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Font typeface="Arial" charset="0"/>
              <a:buNone/>
            </a:pPr>
            <a:r>
              <a:rPr lang="zh-CN" altLang="en-US" sz="2800" b="1" smtClean="0">
                <a:solidFill>
                  <a:srgbClr val="0000FF"/>
                </a:solidFill>
                <a:latin typeface="黑体" pitchFamily="49" charset="-122"/>
                <a:ea typeface="黑体" pitchFamily="49" charset="-122"/>
              </a:rPr>
              <a:t>热点解读：</a:t>
            </a:r>
            <a:endParaRPr lang="zh-CN" altLang="en-US" sz="2800" b="1" dirty="0" smtClean="0">
              <a:solidFill>
                <a:srgbClr val="0000FF"/>
              </a:solidFill>
              <a:latin typeface="黑体" pitchFamily="49" charset="-122"/>
              <a:ea typeface="黑体" pitchFamily="49" charset="-122"/>
            </a:endParaRPr>
          </a:p>
        </p:txBody>
      </p:sp>
      <p:sp>
        <p:nvSpPr>
          <p:cNvPr id="3" name="矩形 2"/>
          <p:cNvSpPr/>
          <p:nvPr/>
        </p:nvSpPr>
        <p:spPr>
          <a:xfrm>
            <a:off x="666712" y="1785927"/>
            <a:ext cx="11041227" cy="2031325"/>
          </a:xfrm>
          <a:prstGeom prst="rect">
            <a:avLst/>
          </a:prstGeom>
        </p:spPr>
        <p:txBody>
          <a:bodyPr wrap="square">
            <a:spAutoFit/>
          </a:bodyPr>
          <a:lstStyle/>
          <a:p>
            <a:pPr algn="just">
              <a:lnSpc>
                <a:spcPct val="150000"/>
              </a:lnSpc>
            </a:pPr>
            <a:r>
              <a:rPr lang="en-US" altLang="zh-CN" sz="2800" dirty="0" smtClean="0">
                <a:latin typeface="华文细黑" panose="02010600040101010101" pitchFamily="2" charset="-122"/>
                <a:ea typeface="华文细黑" panose="02010600040101010101" pitchFamily="2" charset="-122"/>
              </a:rPr>
              <a:t>3.</a:t>
            </a:r>
            <a:r>
              <a:rPr lang="zh-CN" altLang="en-US" sz="2800" dirty="0" smtClean="0">
                <a:latin typeface="华文细黑" panose="02010600040101010101" pitchFamily="2" charset="-122"/>
                <a:ea typeface="华文细黑" panose="02010600040101010101" pitchFamily="2" charset="-122"/>
              </a:rPr>
              <a:t>规律是普遍的、客观的，要求我们必须尊重规律，按客观规律办事，而不能违背规律。党中央、国务院遵循价值规律和经济社会发展规律，部署出台了一系列支持疫情防控和复工复产的税费政策。</a:t>
            </a:r>
          </a:p>
        </p:txBody>
      </p:sp>
      <p:sp>
        <p:nvSpPr>
          <p:cNvPr id="4" name="矩形 3"/>
          <p:cNvSpPr/>
          <p:nvPr/>
        </p:nvSpPr>
        <p:spPr>
          <a:xfrm>
            <a:off x="761964" y="1214423"/>
            <a:ext cx="2969083" cy="461665"/>
          </a:xfrm>
          <a:prstGeom prst="rect">
            <a:avLst/>
          </a:prstGeom>
        </p:spPr>
        <p:txBody>
          <a:bodyPr wrap="none">
            <a:spAutoFit/>
          </a:bodyPr>
          <a:lstStyle/>
          <a:p>
            <a:r>
              <a:rPr lang="en-US" altLang="zh-CN" sz="2400" b="1" smtClean="0">
                <a:solidFill>
                  <a:srgbClr val="FF0000"/>
                </a:solidFill>
                <a:latin typeface="黑体" pitchFamily="49" charset="-122"/>
                <a:ea typeface="黑体" pitchFamily="49" charset="-122"/>
              </a:rPr>
              <a:t>《</a:t>
            </a:r>
            <a:r>
              <a:rPr lang="zh-CN" altLang="en-US" sz="2400" b="1" smtClean="0">
                <a:solidFill>
                  <a:srgbClr val="FF0000"/>
                </a:solidFill>
                <a:latin typeface="黑体" pitchFamily="49" charset="-122"/>
                <a:ea typeface="黑体" pitchFamily="49" charset="-122"/>
              </a:rPr>
              <a:t>生活与哲学</a:t>
            </a:r>
            <a:r>
              <a:rPr lang="en-US" altLang="zh-CN" sz="2400" b="1" smtClean="0">
                <a:solidFill>
                  <a:srgbClr val="FF0000"/>
                </a:solidFill>
                <a:latin typeface="黑体" pitchFamily="49" charset="-122"/>
                <a:ea typeface="黑体" pitchFamily="49" charset="-122"/>
              </a:rPr>
              <a:t>》</a:t>
            </a:r>
            <a:r>
              <a:rPr lang="zh-CN" altLang="en-US" sz="2400" b="1" smtClean="0">
                <a:solidFill>
                  <a:srgbClr val="FF0000"/>
                </a:solidFill>
                <a:latin typeface="黑体" pitchFamily="49" charset="-122"/>
                <a:ea typeface="黑体" pitchFamily="49" charset="-122"/>
              </a:rPr>
              <a:t>角度</a:t>
            </a:r>
            <a:endParaRPr lang="zh-CN" altLang="en-US" sz="2400">
              <a:solidFill>
                <a:srgbClr val="FF0000"/>
              </a:solidFill>
            </a:endParaRPr>
          </a:p>
        </p:txBody>
      </p:sp>
    </p:spTree>
    <p:extLst>
      <p:ext uri="{BB962C8B-B14F-4D97-AF65-F5344CB8AC3E}">
        <p14:creationId xmlns:p14="http://schemas.microsoft.com/office/powerpoint/2010/main" xmlns="" val="3117122470"/>
      </p:ext>
    </p:extLst>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
          <p:cNvSpPr txBox="1">
            <a:spLocks noChangeArrowheads="1"/>
          </p:cNvSpPr>
          <p:nvPr/>
        </p:nvSpPr>
        <p:spPr bwMode="auto">
          <a:xfrm>
            <a:off x="239349" y="260648"/>
            <a:ext cx="2618128" cy="55140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oAutofit/>
          </a:bodyPr>
          <a:lstStyle>
            <a:lvl1pPr marL="257209" indent="-257209" algn="l" defTabSz="685891"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87" indent="-214341" algn="l" defTabSz="685891"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364" indent="-171473" algn="l" defTabSz="685891"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310"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256"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6201"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147"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093"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Font typeface="Arial" charset="0"/>
              <a:buNone/>
            </a:pPr>
            <a:r>
              <a:rPr lang="zh-CN" altLang="en-US" sz="2800" b="1" smtClean="0">
                <a:solidFill>
                  <a:srgbClr val="0000FF"/>
                </a:solidFill>
                <a:latin typeface="黑体" pitchFamily="49" charset="-122"/>
                <a:ea typeface="黑体" pitchFamily="49" charset="-122"/>
              </a:rPr>
              <a:t>热点解读：</a:t>
            </a:r>
            <a:endParaRPr lang="zh-CN" altLang="en-US" sz="2800" b="1" dirty="0" smtClean="0">
              <a:solidFill>
                <a:srgbClr val="0000FF"/>
              </a:solidFill>
              <a:latin typeface="黑体" pitchFamily="49" charset="-122"/>
              <a:ea typeface="黑体" pitchFamily="49" charset="-122"/>
            </a:endParaRPr>
          </a:p>
        </p:txBody>
      </p:sp>
      <p:sp>
        <p:nvSpPr>
          <p:cNvPr id="3" name="矩形 2"/>
          <p:cNvSpPr/>
          <p:nvPr/>
        </p:nvSpPr>
        <p:spPr>
          <a:xfrm>
            <a:off x="666712" y="1785926"/>
            <a:ext cx="11041227" cy="2677656"/>
          </a:xfrm>
          <a:prstGeom prst="rect">
            <a:avLst/>
          </a:prstGeom>
        </p:spPr>
        <p:txBody>
          <a:bodyPr wrap="square">
            <a:spAutoFit/>
          </a:bodyPr>
          <a:lstStyle/>
          <a:p>
            <a:pPr algn="just">
              <a:lnSpc>
                <a:spcPct val="150000"/>
              </a:lnSpc>
            </a:pPr>
            <a:r>
              <a:rPr lang="en-US" altLang="zh-CN" sz="2800" dirty="0" smtClean="0">
                <a:latin typeface="华文细黑" panose="02010600040101010101" pitchFamily="2" charset="-122"/>
                <a:ea typeface="华文细黑" panose="02010600040101010101" pitchFamily="2" charset="-122"/>
              </a:rPr>
              <a:t>4.</a:t>
            </a:r>
            <a:r>
              <a:rPr lang="zh-CN" altLang="en-US" sz="2800" dirty="0" smtClean="0">
                <a:latin typeface="华文细黑" panose="02010600040101010101" pitchFamily="2" charset="-122"/>
                <a:ea typeface="华文细黑" panose="02010600040101010101" pitchFamily="2" charset="-122"/>
              </a:rPr>
              <a:t>在客观规律面前，人并不是无能为力的。人可以在认识和把握规律的基础上，根据规律发生作用的条件和形式利用规律，改造客观世界，造福人类。国家部署出台了一系列支持疫情防控和复工复产的税费政策，有利于促进经济恢复和发展。</a:t>
            </a:r>
          </a:p>
        </p:txBody>
      </p:sp>
      <p:sp>
        <p:nvSpPr>
          <p:cNvPr id="4" name="矩形 3"/>
          <p:cNvSpPr/>
          <p:nvPr/>
        </p:nvSpPr>
        <p:spPr>
          <a:xfrm>
            <a:off x="761964" y="1214423"/>
            <a:ext cx="2969083" cy="461665"/>
          </a:xfrm>
          <a:prstGeom prst="rect">
            <a:avLst/>
          </a:prstGeom>
        </p:spPr>
        <p:txBody>
          <a:bodyPr wrap="none">
            <a:spAutoFit/>
          </a:bodyPr>
          <a:lstStyle/>
          <a:p>
            <a:r>
              <a:rPr lang="en-US" altLang="zh-CN" sz="2400" b="1" smtClean="0">
                <a:solidFill>
                  <a:srgbClr val="FF0000"/>
                </a:solidFill>
                <a:latin typeface="黑体" pitchFamily="49" charset="-122"/>
                <a:ea typeface="黑体" pitchFamily="49" charset="-122"/>
              </a:rPr>
              <a:t>《</a:t>
            </a:r>
            <a:r>
              <a:rPr lang="zh-CN" altLang="en-US" sz="2400" b="1" smtClean="0">
                <a:solidFill>
                  <a:srgbClr val="FF0000"/>
                </a:solidFill>
                <a:latin typeface="黑体" pitchFamily="49" charset="-122"/>
                <a:ea typeface="黑体" pitchFamily="49" charset="-122"/>
              </a:rPr>
              <a:t>生活与哲学</a:t>
            </a:r>
            <a:r>
              <a:rPr lang="en-US" altLang="zh-CN" sz="2400" b="1" smtClean="0">
                <a:solidFill>
                  <a:srgbClr val="FF0000"/>
                </a:solidFill>
                <a:latin typeface="黑体" pitchFamily="49" charset="-122"/>
                <a:ea typeface="黑体" pitchFamily="49" charset="-122"/>
              </a:rPr>
              <a:t>》</a:t>
            </a:r>
            <a:r>
              <a:rPr lang="zh-CN" altLang="en-US" sz="2400" b="1" smtClean="0">
                <a:solidFill>
                  <a:srgbClr val="FF0000"/>
                </a:solidFill>
                <a:latin typeface="黑体" pitchFamily="49" charset="-122"/>
                <a:ea typeface="黑体" pitchFamily="49" charset="-122"/>
              </a:rPr>
              <a:t>角度</a:t>
            </a:r>
            <a:endParaRPr lang="zh-CN" altLang="en-US" sz="2400">
              <a:solidFill>
                <a:srgbClr val="FF0000"/>
              </a:solidFill>
            </a:endParaRPr>
          </a:p>
        </p:txBody>
      </p:sp>
    </p:spTree>
    <p:extLst>
      <p:ext uri="{BB962C8B-B14F-4D97-AF65-F5344CB8AC3E}">
        <p14:creationId xmlns:p14="http://schemas.microsoft.com/office/powerpoint/2010/main" xmlns="" val="3117122470"/>
      </p:ext>
    </p:extLst>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
          <p:cNvSpPr txBox="1">
            <a:spLocks noChangeArrowheads="1"/>
          </p:cNvSpPr>
          <p:nvPr/>
        </p:nvSpPr>
        <p:spPr bwMode="auto">
          <a:xfrm>
            <a:off x="239349" y="260648"/>
            <a:ext cx="2618128" cy="55140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oAutofit/>
          </a:bodyPr>
          <a:lstStyle>
            <a:lvl1pPr marL="257209" indent="-257209" algn="l" defTabSz="685891"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87" indent="-214341" algn="l" defTabSz="685891"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364" indent="-171473" algn="l" defTabSz="685891"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310"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256"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6201"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147"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093"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Font typeface="Arial" charset="0"/>
              <a:buNone/>
            </a:pPr>
            <a:r>
              <a:rPr lang="zh-CN" altLang="en-US" sz="2800" b="1" smtClean="0">
                <a:solidFill>
                  <a:srgbClr val="0000FF"/>
                </a:solidFill>
                <a:latin typeface="黑体" pitchFamily="49" charset="-122"/>
                <a:ea typeface="黑体" pitchFamily="49" charset="-122"/>
              </a:rPr>
              <a:t>热点解读：</a:t>
            </a:r>
            <a:endParaRPr lang="zh-CN" altLang="en-US" sz="2800" b="1" dirty="0" smtClean="0">
              <a:solidFill>
                <a:srgbClr val="0000FF"/>
              </a:solidFill>
              <a:latin typeface="黑体" pitchFamily="49" charset="-122"/>
              <a:ea typeface="黑体" pitchFamily="49" charset="-122"/>
            </a:endParaRPr>
          </a:p>
        </p:txBody>
      </p:sp>
      <p:sp>
        <p:nvSpPr>
          <p:cNvPr id="3" name="矩形 2"/>
          <p:cNvSpPr/>
          <p:nvPr/>
        </p:nvSpPr>
        <p:spPr>
          <a:xfrm>
            <a:off x="666712" y="1785927"/>
            <a:ext cx="11041227" cy="2031325"/>
          </a:xfrm>
          <a:prstGeom prst="rect">
            <a:avLst/>
          </a:prstGeom>
        </p:spPr>
        <p:txBody>
          <a:bodyPr wrap="square">
            <a:spAutoFit/>
          </a:bodyPr>
          <a:lstStyle/>
          <a:p>
            <a:pPr algn="just">
              <a:lnSpc>
                <a:spcPct val="150000"/>
              </a:lnSpc>
            </a:pPr>
            <a:r>
              <a:rPr lang="en-US" altLang="zh-CN" sz="2800" dirty="0" smtClean="0">
                <a:latin typeface="华文细黑" panose="02010600040101010101" pitchFamily="2" charset="-122"/>
                <a:ea typeface="华文细黑" panose="02010600040101010101" pitchFamily="2" charset="-122"/>
              </a:rPr>
              <a:t>5.</a:t>
            </a:r>
            <a:r>
              <a:rPr lang="zh-CN" altLang="en-US" sz="2800" dirty="0" smtClean="0">
                <a:latin typeface="华文细黑" panose="02010600040101010101" pitchFamily="2" charset="-122"/>
                <a:ea typeface="华文细黑" panose="02010600040101010101" pitchFamily="2" charset="-122"/>
              </a:rPr>
              <a:t>联系具有普遍性、客观性、多样性，要用联系的观点看问题。小微企业的发展对增加税收、扩大就业、促进经济增长均具有积极作用，所以应落实相关政策，促进其发展。</a:t>
            </a:r>
          </a:p>
        </p:txBody>
      </p:sp>
      <p:sp>
        <p:nvSpPr>
          <p:cNvPr id="4" name="矩形 3"/>
          <p:cNvSpPr/>
          <p:nvPr/>
        </p:nvSpPr>
        <p:spPr>
          <a:xfrm>
            <a:off x="761964" y="1214423"/>
            <a:ext cx="2969083" cy="461665"/>
          </a:xfrm>
          <a:prstGeom prst="rect">
            <a:avLst/>
          </a:prstGeom>
        </p:spPr>
        <p:txBody>
          <a:bodyPr wrap="none">
            <a:spAutoFit/>
          </a:bodyPr>
          <a:lstStyle/>
          <a:p>
            <a:r>
              <a:rPr lang="en-US" altLang="zh-CN" sz="2400" b="1" smtClean="0">
                <a:solidFill>
                  <a:srgbClr val="FF0000"/>
                </a:solidFill>
                <a:latin typeface="黑体" pitchFamily="49" charset="-122"/>
                <a:ea typeface="黑体" pitchFamily="49" charset="-122"/>
              </a:rPr>
              <a:t>《</a:t>
            </a:r>
            <a:r>
              <a:rPr lang="zh-CN" altLang="en-US" sz="2400" b="1" smtClean="0">
                <a:solidFill>
                  <a:srgbClr val="FF0000"/>
                </a:solidFill>
                <a:latin typeface="黑体" pitchFamily="49" charset="-122"/>
                <a:ea typeface="黑体" pitchFamily="49" charset="-122"/>
              </a:rPr>
              <a:t>生活与哲学</a:t>
            </a:r>
            <a:r>
              <a:rPr lang="en-US" altLang="zh-CN" sz="2400" b="1" smtClean="0">
                <a:solidFill>
                  <a:srgbClr val="FF0000"/>
                </a:solidFill>
                <a:latin typeface="黑体" pitchFamily="49" charset="-122"/>
                <a:ea typeface="黑体" pitchFamily="49" charset="-122"/>
              </a:rPr>
              <a:t>》</a:t>
            </a:r>
            <a:r>
              <a:rPr lang="zh-CN" altLang="en-US" sz="2400" b="1" smtClean="0">
                <a:solidFill>
                  <a:srgbClr val="FF0000"/>
                </a:solidFill>
                <a:latin typeface="黑体" pitchFamily="49" charset="-122"/>
                <a:ea typeface="黑体" pitchFamily="49" charset="-122"/>
              </a:rPr>
              <a:t>角度</a:t>
            </a:r>
            <a:endParaRPr lang="zh-CN" altLang="en-US" sz="2400">
              <a:solidFill>
                <a:srgbClr val="FF0000"/>
              </a:solidFill>
            </a:endParaRPr>
          </a:p>
        </p:txBody>
      </p:sp>
    </p:spTree>
    <p:extLst>
      <p:ext uri="{BB962C8B-B14F-4D97-AF65-F5344CB8AC3E}">
        <p14:creationId xmlns:p14="http://schemas.microsoft.com/office/powerpoint/2010/main" xmlns="" val="3117122470"/>
      </p:ext>
    </p:extLst>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
          <p:cNvSpPr txBox="1">
            <a:spLocks noChangeArrowheads="1"/>
          </p:cNvSpPr>
          <p:nvPr/>
        </p:nvSpPr>
        <p:spPr bwMode="auto">
          <a:xfrm>
            <a:off x="239349" y="260648"/>
            <a:ext cx="2618128" cy="55140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oAutofit/>
          </a:bodyPr>
          <a:lstStyle>
            <a:lvl1pPr marL="257209" indent="-257209" algn="l" defTabSz="685891"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87" indent="-214341" algn="l" defTabSz="685891"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364" indent="-171473" algn="l" defTabSz="685891"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310"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256"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6201"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147"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093"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Font typeface="Arial" charset="0"/>
              <a:buNone/>
            </a:pPr>
            <a:r>
              <a:rPr lang="zh-CN" altLang="en-US" sz="2800" b="1" smtClean="0">
                <a:solidFill>
                  <a:srgbClr val="0000FF"/>
                </a:solidFill>
                <a:latin typeface="黑体" pitchFamily="49" charset="-122"/>
                <a:ea typeface="黑体" pitchFamily="49" charset="-122"/>
              </a:rPr>
              <a:t>热点解读：</a:t>
            </a:r>
            <a:endParaRPr lang="zh-CN" altLang="en-US" sz="2800" b="1" dirty="0" smtClean="0">
              <a:solidFill>
                <a:srgbClr val="0000FF"/>
              </a:solidFill>
              <a:latin typeface="黑体" pitchFamily="49" charset="-122"/>
              <a:ea typeface="黑体" pitchFamily="49" charset="-122"/>
            </a:endParaRPr>
          </a:p>
        </p:txBody>
      </p:sp>
      <p:sp>
        <p:nvSpPr>
          <p:cNvPr id="3" name="矩形 2"/>
          <p:cNvSpPr/>
          <p:nvPr/>
        </p:nvSpPr>
        <p:spPr>
          <a:xfrm>
            <a:off x="666712" y="1785927"/>
            <a:ext cx="11041227" cy="2031325"/>
          </a:xfrm>
          <a:prstGeom prst="rect">
            <a:avLst/>
          </a:prstGeom>
        </p:spPr>
        <p:txBody>
          <a:bodyPr wrap="square">
            <a:spAutoFit/>
          </a:bodyPr>
          <a:lstStyle/>
          <a:p>
            <a:pPr algn="just">
              <a:lnSpc>
                <a:spcPct val="150000"/>
              </a:lnSpc>
            </a:pPr>
            <a:r>
              <a:rPr lang="en-US" altLang="zh-CN" sz="2800" dirty="0" smtClean="0">
                <a:latin typeface="华文细黑" panose="02010600040101010101" pitchFamily="2" charset="-122"/>
                <a:ea typeface="华文细黑" panose="02010600040101010101" pitchFamily="2" charset="-122"/>
              </a:rPr>
              <a:t>6.</a:t>
            </a:r>
            <a:r>
              <a:rPr lang="zh-CN" altLang="en-US" sz="2800" dirty="0" smtClean="0">
                <a:latin typeface="华文细黑" panose="02010600040101010101" pitchFamily="2" charset="-122"/>
                <a:ea typeface="华文细黑" panose="02010600040101010101" pitchFamily="2" charset="-122"/>
              </a:rPr>
              <a:t>部分的功能及其变化会影响整体的功能，必须重视部分的作用。小微企业作为国民经济的重要组成部分，对于实现国民经济又好又快发展具有重要意义。</a:t>
            </a:r>
          </a:p>
        </p:txBody>
      </p:sp>
      <p:sp>
        <p:nvSpPr>
          <p:cNvPr id="4" name="矩形 3"/>
          <p:cNvSpPr/>
          <p:nvPr/>
        </p:nvSpPr>
        <p:spPr>
          <a:xfrm>
            <a:off x="761964" y="1214423"/>
            <a:ext cx="2969083" cy="461665"/>
          </a:xfrm>
          <a:prstGeom prst="rect">
            <a:avLst/>
          </a:prstGeom>
        </p:spPr>
        <p:txBody>
          <a:bodyPr wrap="none">
            <a:spAutoFit/>
          </a:bodyPr>
          <a:lstStyle/>
          <a:p>
            <a:r>
              <a:rPr lang="en-US" altLang="zh-CN" sz="2400" b="1" smtClean="0">
                <a:solidFill>
                  <a:srgbClr val="FF0000"/>
                </a:solidFill>
                <a:latin typeface="黑体" pitchFamily="49" charset="-122"/>
                <a:ea typeface="黑体" pitchFamily="49" charset="-122"/>
              </a:rPr>
              <a:t>《</a:t>
            </a:r>
            <a:r>
              <a:rPr lang="zh-CN" altLang="en-US" sz="2400" b="1" smtClean="0">
                <a:solidFill>
                  <a:srgbClr val="FF0000"/>
                </a:solidFill>
                <a:latin typeface="黑体" pitchFamily="49" charset="-122"/>
                <a:ea typeface="黑体" pitchFamily="49" charset="-122"/>
              </a:rPr>
              <a:t>生活与哲学</a:t>
            </a:r>
            <a:r>
              <a:rPr lang="en-US" altLang="zh-CN" sz="2400" b="1" smtClean="0">
                <a:solidFill>
                  <a:srgbClr val="FF0000"/>
                </a:solidFill>
                <a:latin typeface="黑体" pitchFamily="49" charset="-122"/>
                <a:ea typeface="黑体" pitchFamily="49" charset="-122"/>
              </a:rPr>
              <a:t>》</a:t>
            </a:r>
            <a:r>
              <a:rPr lang="zh-CN" altLang="en-US" sz="2400" b="1" smtClean="0">
                <a:solidFill>
                  <a:srgbClr val="FF0000"/>
                </a:solidFill>
                <a:latin typeface="黑体" pitchFamily="49" charset="-122"/>
                <a:ea typeface="黑体" pitchFamily="49" charset="-122"/>
              </a:rPr>
              <a:t>角度</a:t>
            </a:r>
            <a:endParaRPr lang="zh-CN" altLang="en-US" sz="2400">
              <a:solidFill>
                <a:srgbClr val="FF0000"/>
              </a:solidFill>
            </a:endParaRPr>
          </a:p>
        </p:txBody>
      </p:sp>
    </p:spTree>
    <p:extLst>
      <p:ext uri="{BB962C8B-B14F-4D97-AF65-F5344CB8AC3E}">
        <p14:creationId xmlns:p14="http://schemas.microsoft.com/office/powerpoint/2010/main" xmlns="" val="3117122470"/>
      </p:ext>
    </p:extLst>
  </p:cSld>
  <p:clrMapOvr>
    <a:masterClrMapping/>
  </p:clrMapOvr>
  <p:transition spd="slow">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
          <p:cNvSpPr txBox="1">
            <a:spLocks noChangeArrowheads="1"/>
          </p:cNvSpPr>
          <p:nvPr/>
        </p:nvSpPr>
        <p:spPr bwMode="auto">
          <a:xfrm>
            <a:off x="239349" y="260648"/>
            <a:ext cx="2304256" cy="55140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oAutofit/>
          </a:bodyPr>
          <a:lstStyle>
            <a:lvl1pPr marL="257209" indent="-257209" algn="l" defTabSz="685891"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87" indent="-214341" algn="l" defTabSz="685891"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364" indent="-171473" algn="l" defTabSz="685891"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310"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256"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6201"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147"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093"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Font typeface="Arial" charset="0"/>
              <a:buNone/>
            </a:pPr>
            <a:r>
              <a:rPr lang="zh-CN" altLang="en-US" sz="2800" b="1" dirty="0" smtClean="0">
                <a:solidFill>
                  <a:srgbClr val="0000FF"/>
                </a:solidFill>
                <a:latin typeface="黑体" pitchFamily="49" charset="-122"/>
                <a:ea typeface="黑体" pitchFamily="49" charset="-122"/>
              </a:rPr>
              <a:t>创新演练</a:t>
            </a:r>
          </a:p>
        </p:txBody>
      </p:sp>
      <p:sp>
        <p:nvSpPr>
          <p:cNvPr id="4" name="矩形 3"/>
          <p:cNvSpPr/>
          <p:nvPr/>
        </p:nvSpPr>
        <p:spPr>
          <a:xfrm>
            <a:off x="571461" y="1142985"/>
            <a:ext cx="11041227" cy="3970318"/>
          </a:xfrm>
          <a:prstGeom prst="rect">
            <a:avLst/>
          </a:prstGeom>
        </p:spPr>
        <p:txBody>
          <a:bodyPr wrap="square">
            <a:spAutoFit/>
          </a:bodyPr>
          <a:lstStyle/>
          <a:p>
            <a:pPr>
              <a:lnSpc>
                <a:spcPct val="150000"/>
              </a:lnSpc>
            </a:pPr>
            <a:r>
              <a:rPr lang="en-US" altLang="zh-CN" sz="2400" dirty="0" smtClean="0">
                <a:latin typeface="华文细黑" panose="02010600040101010101" pitchFamily="2" charset="-122"/>
                <a:ea typeface="华文细黑" panose="02010600040101010101" pitchFamily="2" charset="-122"/>
              </a:rPr>
              <a:t>1.</a:t>
            </a:r>
            <a:r>
              <a:rPr lang="zh-CN" altLang="en-US" sz="2400" dirty="0" smtClean="0">
                <a:latin typeface="华文细黑" panose="02010600040101010101" pitchFamily="2" charset="-122"/>
                <a:ea typeface="华文细黑" panose="02010600040101010101" pitchFamily="2" charset="-122"/>
              </a:rPr>
              <a:t>针对支持抗击疫情和鼓励小微企业复工复产，当前，国家已先后分三批推出税收的优惠政策。支持小微企业发展我国支持小微企业发展的原因包括（        ）</a:t>
            </a:r>
          </a:p>
          <a:p>
            <a:pPr>
              <a:lnSpc>
                <a:spcPct val="150000"/>
              </a:lnSpc>
            </a:pPr>
            <a:r>
              <a:rPr lang="zh-CN" altLang="en-US" sz="2400" dirty="0" smtClean="0">
                <a:latin typeface="华文细黑" panose="02010600040101010101" pitchFamily="2" charset="-122"/>
                <a:ea typeface="华文细黑" panose="02010600040101010101" pitchFamily="2" charset="-122"/>
              </a:rPr>
              <a:t>①小微企业具有规模小、投资少、经营灵活等特点</a:t>
            </a:r>
          </a:p>
          <a:p>
            <a:pPr>
              <a:lnSpc>
                <a:spcPct val="150000"/>
              </a:lnSpc>
            </a:pPr>
            <a:r>
              <a:rPr lang="zh-CN" altLang="en-US" sz="2400" dirty="0" smtClean="0">
                <a:latin typeface="华文细黑" panose="02010600040101010101" pitchFamily="2" charset="-122"/>
                <a:ea typeface="华文细黑" panose="02010600040101010101" pitchFamily="2" charset="-122"/>
              </a:rPr>
              <a:t>②小微企业在增加税收、促进创新等方面发挥重要作用</a:t>
            </a:r>
          </a:p>
          <a:p>
            <a:pPr>
              <a:lnSpc>
                <a:spcPct val="150000"/>
              </a:lnSpc>
            </a:pPr>
            <a:r>
              <a:rPr lang="zh-CN" altLang="en-US" sz="2400" dirty="0" smtClean="0">
                <a:latin typeface="华文细黑" panose="02010600040101010101" pitchFamily="2" charset="-122"/>
                <a:ea typeface="华文细黑" panose="02010600040101010101" pitchFamily="2" charset="-122"/>
              </a:rPr>
              <a:t>③小微企业的发展体现了社会主义的根本经济特征</a:t>
            </a:r>
          </a:p>
          <a:p>
            <a:pPr>
              <a:lnSpc>
                <a:spcPct val="150000"/>
              </a:lnSpc>
            </a:pPr>
            <a:r>
              <a:rPr lang="zh-CN" altLang="en-US" sz="2400" dirty="0" smtClean="0">
                <a:latin typeface="华文细黑" panose="02010600040101010101" pitchFamily="2" charset="-122"/>
                <a:ea typeface="华文细黑" panose="02010600040101010101" pitchFamily="2" charset="-122"/>
              </a:rPr>
              <a:t>④小微企业是我国社会主义市场经济的重要组成部分</a:t>
            </a:r>
          </a:p>
          <a:p>
            <a:pPr>
              <a:lnSpc>
                <a:spcPct val="150000"/>
              </a:lnSpc>
            </a:pPr>
            <a:r>
              <a:rPr lang="en-US" altLang="zh-CN" sz="2400" dirty="0" smtClean="0">
                <a:latin typeface="华文细黑" panose="02010600040101010101" pitchFamily="2" charset="-122"/>
                <a:ea typeface="华文细黑" panose="02010600040101010101" pitchFamily="2" charset="-122"/>
              </a:rPr>
              <a:t>A</a:t>
            </a:r>
            <a:r>
              <a:rPr lang="zh-CN" altLang="en-US" sz="2400" dirty="0" smtClean="0">
                <a:latin typeface="华文细黑" panose="02010600040101010101" pitchFamily="2" charset="-122"/>
                <a:ea typeface="华文细黑" panose="02010600040101010101" pitchFamily="2" charset="-122"/>
              </a:rPr>
              <a:t>．①②	</a:t>
            </a:r>
            <a:r>
              <a:rPr lang="en-US" altLang="zh-CN" sz="2400" dirty="0" smtClean="0">
                <a:latin typeface="华文细黑" panose="02010600040101010101" pitchFamily="2" charset="-122"/>
                <a:ea typeface="华文细黑" panose="02010600040101010101" pitchFamily="2" charset="-122"/>
              </a:rPr>
              <a:t>B</a:t>
            </a:r>
            <a:r>
              <a:rPr lang="zh-CN" altLang="en-US" sz="2400" dirty="0" smtClean="0">
                <a:latin typeface="华文细黑" panose="02010600040101010101" pitchFamily="2" charset="-122"/>
                <a:ea typeface="华文细黑" panose="02010600040101010101" pitchFamily="2" charset="-122"/>
              </a:rPr>
              <a:t>．①③	</a:t>
            </a:r>
            <a:r>
              <a:rPr lang="en-US" altLang="zh-CN" sz="2400" dirty="0" smtClean="0">
                <a:latin typeface="华文细黑" panose="02010600040101010101" pitchFamily="2" charset="-122"/>
                <a:ea typeface="华文细黑" panose="02010600040101010101" pitchFamily="2" charset="-122"/>
              </a:rPr>
              <a:t>C</a:t>
            </a:r>
            <a:r>
              <a:rPr lang="zh-CN" altLang="en-US" sz="2400" dirty="0" smtClean="0">
                <a:latin typeface="华文细黑" panose="02010600040101010101" pitchFamily="2" charset="-122"/>
                <a:ea typeface="华文细黑" panose="02010600040101010101" pitchFamily="2" charset="-122"/>
              </a:rPr>
              <a:t>．②③	</a:t>
            </a:r>
            <a:r>
              <a:rPr lang="en-US" altLang="zh-CN" sz="2400" dirty="0" smtClean="0">
                <a:latin typeface="华文细黑" panose="02010600040101010101" pitchFamily="2" charset="-122"/>
                <a:ea typeface="华文细黑" panose="02010600040101010101" pitchFamily="2" charset="-122"/>
              </a:rPr>
              <a:t>D</a:t>
            </a:r>
            <a:r>
              <a:rPr lang="zh-CN" altLang="en-US" sz="2400" dirty="0" smtClean="0">
                <a:latin typeface="华文细黑" panose="02010600040101010101" pitchFamily="2" charset="-122"/>
                <a:ea typeface="华文细黑" panose="02010600040101010101" pitchFamily="2" charset="-122"/>
              </a:rPr>
              <a:t>．②④</a:t>
            </a:r>
          </a:p>
        </p:txBody>
      </p:sp>
      <p:sp>
        <p:nvSpPr>
          <p:cNvPr id="6" name="矩形 5"/>
          <p:cNvSpPr/>
          <p:nvPr/>
        </p:nvSpPr>
        <p:spPr>
          <a:xfrm>
            <a:off x="9722602" y="1554180"/>
            <a:ext cx="1428760" cy="923330"/>
          </a:xfrm>
          <a:prstGeom prst="rect">
            <a:avLst/>
          </a:prstGeom>
          <a:noFill/>
        </p:spPr>
        <p:txBody>
          <a:bodyPr wrap="square" lIns="91440" tIns="45720" rIns="91440" bIns="45720">
            <a:spAutoFit/>
          </a:bodyPr>
          <a:lstStyle/>
          <a:p>
            <a:pPr algn="ctr"/>
            <a:r>
              <a:rPr lang="en-US" altLang="zh-CN"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D</a:t>
            </a:r>
            <a:endParaRPr lang="zh-CN" alt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xmlns="" val="283678090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
          <p:cNvSpPr txBox="1">
            <a:spLocks noChangeArrowheads="1"/>
          </p:cNvSpPr>
          <p:nvPr/>
        </p:nvSpPr>
        <p:spPr bwMode="auto">
          <a:xfrm>
            <a:off x="239349" y="260648"/>
            <a:ext cx="2304256" cy="55140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oAutofit/>
          </a:bodyPr>
          <a:lstStyle>
            <a:lvl1pPr marL="257209" indent="-257209" algn="l" defTabSz="685891"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87" indent="-214341" algn="l" defTabSz="685891"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364" indent="-171473" algn="l" defTabSz="685891"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310"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256"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6201"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147"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093"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Font typeface="Arial" charset="0"/>
              <a:buNone/>
            </a:pPr>
            <a:r>
              <a:rPr lang="zh-CN" altLang="en-US" sz="2800" b="1" dirty="0" smtClean="0">
                <a:solidFill>
                  <a:srgbClr val="0000FF"/>
                </a:solidFill>
                <a:latin typeface="黑体" pitchFamily="49" charset="-122"/>
                <a:ea typeface="黑体" pitchFamily="49" charset="-122"/>
              </a:rPr>
              <a:t>新闻播报</a:t>
            </a:r>
          </a:p>
        </p:txBody>
      </p:sp>
      <p:pic>
        <p:nvPicPr>
          <p:cNvPr id="3" name="[朝闻天下]国家税务总局 第三批税费优惠政策聚焦小微企业.wmv">
            <a:hlinkClick r:id="" action="ppaction://media"/>
          </p:cNvPr>
          <p:cNvPicPr>
            <a:picLocks noRot="1" noChangeAspect="1"/>
          </p:cNvPicPr>
          <p:nvPr>
            <a:videoFile r:link="rId1"/>
          </p:nvPr>
        </p:nvPicPr>
        <p:blipFill>
          <a:blip r:embed="rId3"/>
          <a:stretch>
            <a:fillRect/>
          </a:stretch>
        </p:blipFill>
        <p:spPr>
          <a:xfrm>
            <a:off x="1523968" y="1214422"/>
            <a:ext cx="8953563" cy="4572032"/>
          </a:xfrm>
          <a:prstGeom prst="rect">
            <a:avLst/>
          </a:prstGeom>
        </p:spPr>
      </p:pic>
    </p:spTree>
    <p:extLst>
      <p:ext uri="{BB962C8B-B14F-4D97-AF65-F5344CB8AC3E}">
        <p14:creationId xmlns:p14="http://schemas.microsoft.com/office/powerpoint/2010/main" xmlns="" val="337350080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076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
          <p:cNvSpPr txBox="1">
            <a:spLocks noChangeArrowheads="1"/>
          </p:cNvSpPr>
          <p:nvPr/>
        </p:nvSpPr>
        <p:spPr bwMode="auto">
          <a:xfrm>
            <a:off x="239349" y="260648"/>
            <a:ext cx="2304256" cy="55140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oAutofit/>
          </a:bodyPr>
          <a:lstStyle>
            <a:lvl1pPr marL="257209" indent="-257209" algn="l" defTabSz="685891"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87" indent="-214341" algn="l" defTabSz="685891"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364" indent="-171473" algn="l" defTabSz="685891"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310"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256"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6201"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147"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093"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Font typeface="Arial" charset="0"/>
              <a:buNone/>
            </a:pPr>
            <a:r>
              <a:rPr lang="zh-CN" altLang="en-US" sz="2800" b="1" dirty="0" smtClean="0">
                <a:solidFill>
                  <a:srgbClr val="0000FF"/>
                </a:solidFill>
                <a:latin typeface="黑体" pitchFamily="49" charset="-122"/>
                <a:ea typeface="黑体" pitchFamily="49" charset="-122"/>
              </a:rPr>
              <a:t>创新演练</a:t>
            </a:r>
          </a:p>
        </p:txBody>
      </p:sp>
      <p:sp>
        <p:nvSpPr>
          <p:cNvPr id="4" name="矩形 3"/>
          <p:cNvSpPr/>
          <p:nvPr/>
        </p:nvSpPr>
        <p:spPr>
          <a:xfrm>
            <a:off x="571461" y="1142984"/>
            <a:ext cx="11041227" cy="3970318"/>
          </a:xfrm>
          <a:prstGeom prst="rect">
            <a:avLst/>
          </a:prstGeom>
        </p:spPr>
        <p:txBody>
          <a:bodyPr wrap="square">
            <a:spAutoFit/>
          </a:bodyPr>
          <a:lstStyle/>
          <a:p>
            <a:pPr>
              <a:lnSpc>
                <a:spcPct val="150000"/>
              </a:lnSpc>
            </a:pPr>
            <a:r>
              <a:rPr lang="en-US" altLang="zh-CN" sz="2400" dirty="0" smtClean="0">
                <a:latin typeface="华文细黑" panose="02010600040101010101" pitchFamily="2" charset="-122"/>
                <a:ea typeface="华文细黑" panose="02010600040101010101" pitchFamily="2" charset="-122"/>
              </a:rPr>
              <a:t>2</a:t>
            </a:r>
            <a:r>
              <a:rPr lang="zh-CN" altLang="en-US" sz="2400" dirty="0" smtClean="0">
                <a:latin typeface="华文细黑" panose="02010600040101010101" pitchFamily="2" charset="-122"/>
                <a:ea typeface="华文细黑" panose="02010600040101010101" pitchFamily="2" charset="-122"/>
              </a:rPr>
              <a:t>．这三批税收政策指向明确、各有侧重，切实帮助小微企业融走出困境，助力小微企业的发展。小微企业的发展（        ）</a:t>
            </a:r>
            <a:endParaRPr lang="en-US" altLang="zh-CN" sz="2400" dirty="0" smtClean="0">
              <a:latin typeface="华文细黑" panose="02010600040101010101" pitchFamily="2" charset="-122"/>
              <a:ea typeface="华文细黑" panose="02010600040101010101" pitchFamily="2" charset="-122"/>
            </a:endParaRPr>
          </a:p>
          <a:p>
            <a:pPr>
              <a:lnSpc>
                <a:spcPct val="150000"/>
              </a:lnSpc>
            </a:pPr>
            <a:r>
              <a:rPr lang="en-US" altLang="zh-CN" sz="2400" dirty="0" smtClean="0">
                <a:latin typeface="华文细黑" panose="02010600040101010101" pitchFamily="2" charset="-122"/>
                <a:ea typeface="华文细黑" panose="02010600040101010101" pitchFamily="2" charset="-122"/>
              </a:rPr>
              <a:t>①</a:t>
            </a:r>
            <a:r>
              <a:rPr lang="zh-CN" altLang="en-US" sz="2400" dirty="0" smtClean="0">
                <a:latin typeface="华文细黑" panose="02010600040101010101" pitchFamily="2" charset="-122"/>
                <a:ea typeface="华文细黑" panose="02010600040101010101" pitchFamily="2" charset="-122"/>
              </a:rPr>
              <a:t>对实现共同富裕、发展社会主义公有制经济具有重要意义　</a:t>
            </a:r>
          </a:p>
          <a:p>
            <a:pPr>
              <a:lnSpc>
                <a:spcPct val="150000"/>
              </a:lnSpc>
            </a:pPr>
            <a:r>
              <a:rPr lang="zh-CN" altLang="en-US" sz="2400" dirty="0" smtClean="0">
                <a:latin typeface="华文细黑" panose="02010600040101010101" pitchFamily="2" charset="-122"/>
                <a:ea typeface="华文细黑" panose="02010600040101010101" pitchFamily="2" charset="-122"/>
              </a:rPr>
              <a:t>②有利于增强国有经济的控制力和影响力　</a:t>
            </a:r>
          </a:p>
          <a:p>
            <a:pPr>
              <a:lnSpc>
                <a:spcPct val="150000"/>
              </a:lnSpc>
            </a:pPr>
            <a:r>
              <a:rPr lang="zh-CN" altLang="en-US" sz="2400" dirty="0" smtClean="0">
                <a:latin typeface="华文细黑" panose="02010600040101010101" pitchFamily="2" charset="-122"/>
                <a:ea typeface="华文细黑" panose="02010600040101010101" pitchFamily="2" charset="-122"/>
              </a:rPr>
              <a:t>③有利于巩固我国经济社会发展的重要基础　</a:t>
            </a:r>
          </a:p>
          <a:p>
            <a:pPr>
              <a:lnSpc>
                <a:spcPct val="150000"/>
              </a:lnSpc>
            </a:pPr>
            <a:r>
              <a:rPr lang="zh-CN" altLang="en-US" sz="2400" dirty="0" smtClean="0">
                <a:latin typeface="华文细黑" panose="02010600040101010101" pitchFamily="2" charset="-122"/>
                <a:ea typeface="华文细黑" panose="02010600040101010101" pitchFamily="2" charset="-122"/>
              </a:rPr>
              <a:t>④有利于发展经济、增加税收、扩大就业</a:t>
            </a:r>
          </a:p>
          <a:p>
            <a:pPr>
              <a:lnSpc>
                <a:spcPct val="150000"/>
              </a:lnSpc>
            </a:pPr>
            <a:r>
              <a:rPr lang="en-US" altLang="zh-CN" sz="2400" dirty="0" smtClean="0">
                <a:latin typeface="华文细黑" panose="02010600040101010101" pitchFamily="2" charset="-122"/>
                <a:ea typeface="华文细黑" panose="02010600040101010101" pitchFamily="2" charset="-122"/>
              </a:rPr>
              <a:t>A</a:t>
            </a:r>
            <a:r>
              <a:rPr lang="zh-CN" altLang="en-US" sz="2400" dirty="0" smtClean="0">
                <a:latin typeface="华文细黑" panose="02010600040101010101" pitchFamily="2" charset="-122"/>
                <a:ea typeface="华文细黑" panose="02010600040101010101" pitchFamily="2" charset="-122"/>
              </a:rPr>
              <a:t>．①②	</a:t>
            </a:r>
            <a:r>
              <a:rPr lang="en-US" altLang="zh-CN" sz="2400" dirty="0" smtClean="0">
                <a:latin typeface="华文细黑" panose="02010600040101010101" pitchFamily="2" charset="-122"/>
                <a:ea typeface="华文细黑" panose="02010600040101010101" pitchFamily="2" charset="-122"/>
              </a:rPr>
              <a:t>B</a:t>
            </a:r>
            <a:r>
              <a:rPr lang="zh-CN" altLang="en-US" sz="2400" dirty="0" smtClean="0">
                <a:latin typeface="华文细黑" panose="02010600040101010101" pitchFamily="2" charset="-122"/>
                <a:ea typeface="华文细黑" panose="02010600040101010101" pitchFamily="2" charset="-122"/>
              </a:rPr>
              <a:t>．①④	</a:t>
            </a:r>
            <a:r>
              <a:rPr lang="en-US" altLang="zh-CN" sz="2400" dirty="0" smtClean="0">
                <a:latin typeface="华文细黑" panose="02010600040101010101" pitchFamily="2" charset="-122"/>
                <a:ea typeface="华文细黑" panose="02010600040101010101" pitchFamily="2" charset="-122"/>
              </a:rPr>
              <a:t>C</a:t>
            </a:r>
            <a:r>
              <a:rPr lang="zh-CN" altLang="en-US" sz="2400" dirty="0" smtClean="0">
                <a:latin typeface="华文细黑" panose="02010600040101010101" pitchFamily="2" charset="-122"/>
                <a:ea typeface="华文细黑" panose="02010600040101010101" pitchFamily="2" charset="-122"/>
              </a:rPr>
              <a:t>．②③	</a:t>
            </a:r>
            <a:r>
              <a:rPr lang="en-US" altLang="zh-CN" sz="2400" dirty="0" smtClean="0">
                <a:latin typeface="华文细黑" panose="02010600040101010101" pitchFamily="2" charset="-122"/>
                <a:ea typeface="华文细黑" panose="02010600040101010101" pitchFamily="2" charset="-122"/>
              </a:rPr>
              <a:t>D</a:t>
            </a:r>
            <a:r>
              <a:rPr lang="zh-CN" altLang="en-US" sz="2400" dirty="0" smtClean="0">
                <a:latin typeface="华文细黑" panose="02010600040101010101" pitchFamily="2" charset="-122"/>
                <a:ea typeface="华文细黑" panose="02010600040101010101" pitchFamily="2" charset="-122"/>
              </a:rPr>
              <a:t>．③④</a:t>
            </a:r>
          </a:p>
        </p:txBody>
      </p:sp>
      <p:sp>
        <p:nvSpPr>
          <p:cNvPr id="6" name="矩形 5"/>
          <p:cNvSpPr/>
          <p:nvPr/>
        </p:nvSpPr>
        <p:spPr>
          <a:xfrm>
            <a:off x="4937853" y="1571612"/>
            <a:ext cx="1428760" cy="923330"/>
          </a:xfrm>
          <a:prstGeom prst="rect">
            <a:avLst/>
          </a:prstGeom>
          <a:noFill/>
        </p:spPr>
        <p:txBody>
          <a:bodyPr wrap="square" lIns="91440" tIns="45720" rIns="91440" bIns="45720">
            <a:spAutoFit/>
          </a:bodyPr>
          <a:lstStyle/>
          <a:p>
            <a:pPr algn="ctr"/>
            <a:r>
              <a:rPr lang="en-US" altLang="zh-CN"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D</a:t>
            </a:r>
            <a:endParaRPr lang="zh-CN" alt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xmlns="" val="283678090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
          <p:cNvSpPr txBox="1">
            <a:spLocks noChangeArrowheads="1"/>
          </p:cNvSpPr>
          <p:nvPr/>
        </p:nvSpPr>
        <p:spPr bwMode="auto">
          <a:xfrm>
            <a:off x="239349" y="260648"/>
            <a:ext cx="2304256" cy="55140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oAutofit/>
          </a:bodyPr>
          <a:lstStyle>
            <a:lvl1pPr marL="257209" indent="-257209" algn="l" defTabSz="685891"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87" indent="-214341" algn="l" defTabSz="685891"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364" indent="-171473" algn="l" defTabSz="685891"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310"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256"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6201"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147"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093"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Font typeface="Arial" charset="0"/>
              <a:buNone/>
            </a:pPr>
            <a:r>
              <a:rPr lang="zh-CN" altLang="en-US" sz="2800" b="1" dirty="0" smtClean="0">
                <a:solidFill>
                  <a:srgbClr val="0000FF"/>
                </a:solidFill>
                <a:latin typeface="黑体" pitchFamily="49" charset="-122"/>
                <a:ea typeface="黑体" pitchFamily="49" charset="-122"/>
              </a:rPr>
              <a:t>创新演练</a:t>
            </a:r>
          </a:p>
        </p:txBody>
      </p:sp>
      <p:sp>
        <p:nvSpPr>
          <p:cNvPr id="4" name="矩形 3"/>
          <p:cNvSpPr/>
          <p:nvPr/>
        </p:nvSpPr>
        <p:spPr>
          <a:xfrm>
            <a:off x="571461" y="1142985"/>
            <a:ext cx="11041227" cy="4524315"/>
          </a:xfrm>
          <a:prstGeom prst="rect">
            <a:avLst/>
          </a:prstGeom>
        </p:spPr>
        <p:txBody>
          <a:bodyPr wrap="square">
            <a:spAutoFit/>
          </a:bodyPr>
          <a:lstStyle/>
          <a:p>
            <a:pPr>
              <a:lnSpc>
                <a:spcPct val="150000"/>
              </a:lnSpc>
            </a:pPr>
            <a:r>
              <a:rPr lang="en-US" altLang="zh-CN" sz="2400" dirty="0" smtClean="0">
                <a:latin typeface="华文细黑" panose="02010600040101010101" pitchFamily="2" charset="-122"/>
                <a:ea typeface="华文细黑" panose="02010600040101010101" pitchFamily="2" charset="-122"/>
              </a:rPr>
              <a:t>3</a:t>
            </a:r>
            <a:r>
              <a:rPr lang="zh-CN" altLang="en-US" sz="2400" dirty="0" smtClean="0">
                <a:latin typeface="华文细黑" panose="02010600040101010101" pitchFamily="2" charset="-122"/>
                <a:ea typeface="华文细黑" panose="02010600040101010101" pitchFamily="2" charset="-122"/>
              </a:rPr>
              <a:t>．</a:t>
            </a:r>
            <a:r>
              <a:rPr lang="en-US" altLang="zh-CN" sz="2400" dirty="0" smtClean="0">
                <a:latin typeface="华文细黑" panose="02010600040101010101" pitchFamily="2" charset="-122"/>
                <a:ea typeface="华文细黑" panose="02010600040101010101" pitchFamily="2" charset="-122"/>
              </a:rPr>
              <a:t>3</a:t>
            </a:r>
            <a:r>
              <a:rPr lang="zh-CN" altLang="en-US" sz="2400" dirty="0" smtClean="0">
                <a:latin typeface="华文细黑" panose="02010600040101010101" pitchFamily="2" charset="-122"/>
                <a:ea typeface="华文细黑" panose="02010600040101010101" pitchFamily="2" charset="-122"/>
              </a:rPr>
              <a:t>月</a:t>
            </a:r>
            <a:r>
              <a:rPr lang="en-US" altLang="zh-CN" sz="2400" dirty="0" smtClean="0">
                <a:latin typeface="华文细黑" panose="02010600040101010101" pitchFamily="2" charset="-122"/>
                <a:ea typeface="华文细黑" panose="02010600040101010101" pitchFamily="2" charset="-122"/>
              </a:rPr>
              <a:t>1</a:t>
            </a:r>
            <a:r>
              <a:rPr lang="zh-CN" altLang="en-US" sz="2400" dirty="0" smtClean="0">
                <a:latin typeface="华文细黑" panose="02010600040101010101" pitchFamily="2" charset="-122"/>
                <a:ea typeface="华文细黑" panose="02010600040101010101" pitchFamily="2" charset="-122"/>
              </a:rPr>
              <a:t>日至</a:t>
            </a:r>
            <a:r>
              <a:rPr lang="en-US" altLang="zh-CN" sz="2400" dirty="0" smtClean="0">
                <a:latin typeface="华文细黑" panose="02010600040101010101" pitchFamily="2" charset="-122"/>
                <a:ea typeface="华文细黑" panose="02010600040101010101" pitchFamily="2" charset="-122"/>
              </a:rPr>
              <a:t>5</a:t>
            </a:r>
            <a:r>
              <a:rPr lang="zh-CN" altLang="en-US" sz="2400" dirty="0" smtClean="0">
                <a:latin typeface="华文细黑" panose="02010600040101010101" pitchFamily="2" charset="-122"/>
                <a:ea typeface="华文细黑" panose="02010600040101010101" pitchFamily="2" charset="-122"/>
              </a:rPr>
              <a:t>月底，免征湖北省境内小规模纳税人增值税，其他地区征收率由</a:t>
            </a:r>
            <a:r>
              <a:rPr lang="en-US" altLang="zh-CN" sz="2400" dirty="0" smtClean="0">
                <a:latin typeface="华文细黑" panose="02010600040101010101" pitchFamily="2" charset="-122"/>
                <a:ea typeface="华文细黑" panose="02010600040101010101" pitchFamily="2" charset="-122"/>
              </a:rPr>
              <a:t>3%</a:t>
            </a:r>
            <a:r>
              <a:rPr lang="zh-CN" altLang="en-US" sz="2400" dirty="0" smtClean="0">
                <a:latin typeface="华文细黑" panose="02010600040101010101" pitchFamily="2" charset="-122"/>
                <a:ea typeface="华文细黑" panose="02010600040101010101" pitchFamily="2" charset="-122"/>
              </a:rPr>
              <a:t>降至</a:t>
            </a:r>
            <a:r>
              <a:rPr lang="en-US" altLang="zh-CN" sz="2400" dirty="0" smtClean="0">
                <a:latin typeface="华文细黑" panose="02010600040101010101" pitchFamily="2" charset="-122"/>
                <a:ea typeface="华文细黑" panose="02010600040101010101" pitchFamily="2" charset="-122"/>
              </a:rPr>
              <a:t>1%</a:t>
            </a:r>
            <a:r>
              <a:rPr lang="zh-CN" altLang="en-US" sz="2400" dirty="0" smtClean="0">
                <a:latin typeface="华文细黑" panose="02010600040101010101" pitchFamily="2" charset="-122"/>
                <a:ea typeface="华文细黑" panose="02010600040101010101" pitchFamily="2" charset="-122"/>
              </a:rPr>
              <a:t>；个体工商户按单位参保企业职工养老、失业、工伤保险的，参照中小微企业享受减免政策。国家实行上述举措是因为（        ）</a:t>
            </a:r>
          </a:p>
          <a:p>
            <a:pPr>
              <a:lnSpc>
                <a:spcPct val="150000"/>
              </a:lnSpc>
            </a:pPr>
            <a:r>
              <a:rPr lang="zh-CN" altLang="en-US" sz="2400" dirty="0" smtClean="0">
                <a:latin typeface="华文细黑" panose="02010600040101010101" pitchFamily="2" charset="-122"/>
                <a:ea typeface="华文细黑" panose="02010600040101010101" pitchFamily="2" charset="-122"/>
              </a:rPr>
              <a:t>①小微企业与国有大型企业是地位不同的市场主体 </a:t>
            </a:r>
          </a:p>
          <a:p>
            <a:pPr>
              <a:lnSpc>
                <a:spcPct val="150000"/>
              </a:lnSpc>
            </a:pPr>
            <a:r>
              <a:rPr lang="zh-CN" altLang="en-US" sz="2400" dirty="0" smtClean="0">
                <a:latin typeface="华文细黑" panose="02010600040101010101" pitchFamily="2" charset="-122"/>
                <a:ea typeface="华文细黑" panose="02010600040101010101" pitchFamily="2" charset="-122"/>
              </a:rPr>
              <a:t>②小微企业可以提供就业机会，促进我国经济发展 </a:t>
            </a:r>
          </a:p>
          <a:p>
            <a:pPr>
              <a:lnSpc>
                <a:spcPct val="150000"/>
              </a:lnSpc>
            </a:pPr>
            <a:r>
              <a:rPr lang="zh-CN" altLang="en-US" sz="2400" dirty="0" smtClean="0">
                <a:latin typeface="华文细黑" panose="02010600040101010101" pitchFamily="2" charset="-122"/>
                <a:ea typeface="华文细黑" panose="02010600040101010101" pitchFamily="2" charset="-122"/>
              </a:rPr>
              <a:t>③扶持小微企业发展有利于增强公有制的主体地位 </a:t>
            </a:r>
          </a:p>
          <a:p>
            <a:pPr>
              <a:lnSpc>
                <a:spcPct val="150000"/>
              </a:lnSpc>
            </a:pPr>
            <a:r>
              <a:rPr lang="zh-CN" altLang="en-US" sz="2400" dirty="0" smtClean="0">
                <a:latin typeface="华文细黑" panose="02010600040101010101" pitchFamily="2" charset="-122"/>
                <a:ea typeface="华文细黑" panose="02010600040101010101" pitchFamily="2" charset="-122"/>
              </a:rPr>
              <a:t>④扶持小微企业有利于调动人们的生产积极性和创造性</a:t>
            </a:r>
          </a:p>
          <a:p>
            <a:pPr>
              <a:lnSpc>
                <a:spcPct val="150000"/>
              </a:lnSpc>
            </a:pPr>
            <a:r>
              <a:rPr lang="en-US" altLang="zh-CN" sz="2400" dirty="0" smtClean="0">
                <a:latin typeface="华文细黑" panose="02010600040101010101" pitchFamily="2" charset="-122"/>
                <a:ea typeface="华文细黑" panose="02010600040101010101" pitchFamily="2" charset="-122"/>
              </a:rPr>
              <a:t>A</a:t>
            </a:r>
            <a:r>
              <a:rPr lang="zh-CN" altLang="en-US" sz="2400" dirty="0" smtClean="0">
                <a:latin typeface="华文细黑" panose="02010600040101010101" pitchFamily="2" charset="-122"/>
                <a:ea typeface="华文细黑" panose="02010600040101010101" pitchFamily="2" charset="-122"/>
              </a:rPr>
              <a:t>．①②    </a:t>
            </a:r>
            <a:r>
              <a:rPr lang="en-US" altLang="zh-CN" sz="2400" dirty="0" smtClean="0">
                <a:latin typeface="华文细黑" panose="02010600040101010101" pitchFamily="2" charset="-122"/>
                <a:ea typeface="华文细黑" panose="02010600040101010101" pitchFamily="2" charset="-122"/>
              </a:rPr>
              <a:t>B</a:t>
            </a:r>
            <a:r>
              <a:rPr lang="zh-CN" altLang="en-US" sz="2400" dirty="0" smtClean="0">
                <a:latin typeface="华文细黑" panose="02010600040101010101" pitchFamily="2" charset="-122"/>
                <a:ea typeface="华文细黑" panose="02010600040101010101" pitchFamily="2" charset="-122"/>
              </a:rPr>
              <a:t>．①④    </a:t>
            </a:r>
            <a:r>
              <a:rPr lang="en-US" altLang="zh-CN" sz="2400" dirty="0" smtClean="0">
                <a:latin typeface="华文细黑" panose="02010600040101010101" pitchFamily="2" charset="-122"/>
                <a:ea typeface="华文细黑" panose="02010600040101010101" pitchFamily="2" charset="-122"/>
              </a:rPr>
              <a:t>C</a:t>
            </a:r>
            <a:r>
              <a:rPr lang="zh-CN" altLang="en-US" sz="2400" dirty="0" smtClean="0">
                <a:latin typeface="华文细黑" panose="02010600040101010101" pitchFamily="2" charset="-122"/>
                <a:ea typeface="华文细黑" panose="02010600040101010101" pitchFamily="2" charset="-122"/>
              </a:rPr>
              <a:t>．②③    </a:t>
            </a:r>
            <a:r>
              <a:rPr lang="en-US" altLang="zh-CN" sz="2400" dirty="0" smtClean="0">
                <a:latin typeface="华文细黑" panose="02010600040101010101" pitchFamily="2" charset="-122"/>
                <a:ea typeface="华文细黑" panose="02010600040101010101" pitchFamily="2" charset="-122"/>
              </a:rPr>
              <a:t>D</a:t>
            </a:r>
            <a:r>
              <a:rPr lang="zh-CN" altLang="en-US" sz="2400" dirty="0" smtClean="0">
                <a:latin typeface="华文细黑" panose="02010600040101010101" pitchFamily="2" charset="-122"/>
                <a:ea typeface="华文细黑" panose="02010600040101010101" pitchFamily="2" charset="-122"/>
              </a:rPr>
              <a:t>．②④</a:t>
            </a:r>
          </a:p>
        </p:txBody>
      </p:sp>
      <p:sp>
        <p:nvSpPr>
          <p:cNvPr id="6" name="矩形 5"/>
          <p:cNvSpPr/>
          <p:nvPr/>
        </p:nvSpPr>
        <p:spPr>
          <a:xfrm>
            <a:off x="6729170" y="2085243"/>
            <a:ext cx="1428760" cy="923330"/>
          </a:xfrm>
          <a:prstGeom prst="rect">
            <a:avLst/>
          </a:prstGeom>
          <a:noFill/>
        </p:spPr>
        <p:txBody>
          <a:bodyPr wrap="square" lIns="91440" tIns="45720" rIns="91440" bIns="45720">
            <a:spAutoFit/>
          </a:bodyPr>
          <a:lstStyle/>
          <a:p>
            <a:pPr algn="ctr"/>
            <a:r>
              <a:rPr lang="en-US" altLang="zh-CN"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a:t>
            </a:r>
            <a:endParaRPr lang="zh-CN" alt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xmlns="" val="283678090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
          <p:cNvSpPr txBox="1">
            <a:spLocks noChangeArrowheads="1"/>
          </p:cNvSpPr>
          <p:nvPr/>
        </p:nvSpPr>
        <p:spPr bwMode="auto">
          <a:xfrm>
            <a:off x="239349" y="260648"/>
            <a:ext cx="2304256" cy="55140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oAutofit/>
          </a:bodyPr>
          <a:lstStyle>
            <a:lvl1pPr marL="257209" indent="-257209" algn="l" defTabSz="685891"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87" indent="-214341" algn="l" defTabSz="685891"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364" indent="-171473" algn="l" defTabSz="685891"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310"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256"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6201"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147"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093"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Font typeface="Arial" charset="0"/>
              <a:buNone/>
            </a:pPr>
            <a:r>
              <a:rPr lang="zh-CN" altLang="en-US" sz="2800" b="1" dirty="0" smtClean="0">
                <a:solidFill>
                  <a:srgbClr val="0000FF"/>
                </a:solidFill>
                <a:latin typeface="黑体" pitchFamily="49" charset="-122"/>
                <a:ea typeface="黑体" pitchFamily="49" charset="-122"/>
              </a:rPr>
              <a:t>创新演练</a:t>
            </a:r>
          </a:p>
        </p:txBody>
      </p:sp>
      <p:sp>
        <p:nvSpPr>
          <p:cNvPr id="4" name="矩形 3"/>
          <p:cNvSpPr/>
          <p:nvPr/>
        </p:nvSpPr>
        <p:spPr>
          <a:xfrm>
            <a:off x="285709" y="1142985"/>
            <a:ext cx="11326979" cy="3416320"/>
          </a:xfrm>
          <a:prstGeom prst="rect">
            <a:avLst/>
          </a:prstGeom>
        </p:spPr>
        <p:txBody>
          <a:bodyPr wrap="square">
            <a:spAutoFit/>
          </a:bodyPr>
          <a:lstStyle/>
          <a:p>
            <a:pPr>
              <a:lnSpc>
                <a:spcPct val="150000"/>
              </a:lnSpc>
            </a:pPr>
            <a:r>
              <a:rPr lang="en-US" altLang="zh-CN" sz="2400" dirty="0" smtClean="0">
                <a:latin typeface="华文细黑" panose="02010600040101010101" pitchFamily="2" charset="-122"/>
                <a:ea typeface="华文细黑" panose="02010600040101010101" pitchFamily="2" charset="-122"/>
              </a:rPr>
              <a:t>4</a:t>
            </a:r>
            <a:r>
              <a:rPr lang="zh-CN" altLang="en-US" sz="2400" dirty="0" smtClean="0">
                <a:latin typeface="华文细黑" panose="02010600040101010101" pitchFamily="2" charset="-122"/>
                <a:ea typeface="华文细黑" panose="02010600040101010101" pitchFamily="2" charset="-122"/>
              </a:rPr>
              <a:t>．下列能反映减免税费政策对经济发展产生的传导效应是（        ）</a:t>
            </a:r>
          </a:p>
          <a:p>
            <a:pPr>
              <a:lnSpc>
                <a:spcPct val="150000"/>
              </a:lnSpc>
            </a:pPr>
            <a:r>
              <a:rPr lang="zh-CN" altLang="en-US" sz="2400" dirty="0" smtClean="0">
                <a:latin typeface="华文细黑" panose="02010600040101010101" pitchFamily="2" charset="-122"/>
                <a:ea typeface="华文细黑" panose="02010600040101010101" pitchFamily="2" charset="-122"/>
              </a:rPr>
              <a:t>①下调增值税税率一增加企业盈利空间一提升企业创新驱动力</a:t>
            </a:r>
          </a:p>
          <a:p>
            <a:pPr>
              <a:lnSpc>
                <a:spcPct val="150000"/>
              </a:lnSpc>
            </a:pPr>
            <a:r>
              <a:rPr lang="zh-CN" altLang="en-US" sz="2400" dirty="0" smtClean="0">
                <a:latin typeface="华文细黑" panose="02010600040101010101" pitchFamily="2" charset="-122"/>
                <a:ea typeface="华文细黑" panose="02010600040101010101" pitchFamily="2" charset="-122"/>
              </a:rPr>
              <a:t>②降低社保费用一减轻企业用工成本压力一保证就业稳定增长</a:t>
            </a:r>
          </a:p>
          <a:p>
            <a:pPr>
              <a:lnSpc>
                <a:spcPct val="150000"/>
              </a:lnSpc>
            </a:pPr>
            <a:r>
              <a:rPr lang="zh-CN" altLang="en-US" sz="2400" dirty="0" smtClean="0">
                <a:latin typeface="华文细黑" panose="02010600040101010101" pitchFamily="2" charset="-122"/>
                <a:ea typeface="华文细黑" panose="02010600040101010101" pitchFamily="2" charset="-122"/>
              </a:rPr>
              <a:t>③减少财政收入一提高财政资金利用率一提升财政转移性支付能力</a:t>
            </a:r>
          </a:p>
          <a:p>
            <a:pPr>
              <a:lnSpc>
                <a:spcPct val="150000"/>
              </a:lnSpc>
            </a:pPr>
            <a:r>
              <a:rPr lang="zh-CN" altLang="en-US" sz="2400" dirty="0" smtClean="0">
                <a:latin typeface="华文细黑" panose="02010600040101010101" pitchFamily="2" charset="-122"/>
                <a:ea typeface="华文细黑" panose="02010600040101010101" pitchFamily="2" charset="-122"/>
              </a:rPr>
              <a:t>④优化收入分配格局一缓解新旧动能转换资金困境一激发市场活力</a:t>
            </a:r>
          </a:p>
          <a:p>
            <a:pPr>
              <a:lnSpc>
                <a:spcPct val="150000"/>
              </a:lnSpc>
            </a:pPr>
            <a:r>
              <a:rPr lang="en-US" altLang="zh-CN" sz="2400" dirty="0" smtClean="0">
                <a:latin typeface="华文细黑" panose="02010600040101010101" pitchFamily="2" charset="-122"/>
                <a:ea typeface="华文细黑" panose="02010600040101010101" pitchFamily="2" charset="-122"/>
              </a:rPr>
              <a:t>A</a:t>
            </a:r>
            <a:r>
              <a:rPr lang="zh-CN" altLang="en-US" sz="2400" dirty="0" smtClean="0">
                <a:latin typeface="华文细黑" panose="02010600040101010101" pitchFamily="2" charset="-122"/>
                <a:ea typeface="华文细黑" panose="02010600040101010101" pitchFamily="2" charset="-122"/>
              </a:rPr>
              <a:t>．①②	</a:t>
            </a:r>
            <a:r>
              <a:rPr lang="en-US" altLang="zh-CN" sz="2400" dirty="0" smtClean="0">
                <a:latin typeface="华文细黑" panose="02010600040101010101" pitchFamily="2" charset="-122"/>
                <a:ea typeface="华文细黑" panose="02010600040101010101" pitchFamily="2" charset="-122"/>
              </a:rPr>
              <a:t>B</a:t>
            </a:r>
            <a:r>
              <a:rPr lang="zh-CN" altLang="en-US" sz="2400" dirty="0" smtClean="0">
                <a:latin typeface="华文细黑" panose="02010600040101010101" pitchFamily="2" charset="-122"/>
                <a:ea typeface="华文细黑" panose="02010600040101010101" pitchFamily="2" charset="-122"/>
              </a:rPr>
              <a:t>．①④	</a:t>
            </a:r>
            <a:r>
              <a:rPr lang="en-US" altLang="zh-CN" sz="2400" dirty="0" smtClean="0">
                <a:latin typeface="华文细黑" panose="02010600040101010101" pitchFamily="2" charset="-122"/>
                <a:ea typeface="华文细黑" panose="02010600040101010101" pitchFamily="2" charset="-122"/>
              </a:rPr>
              <a:t>C</a:t>
            </a:r>
            <a:r>
              <a:rPr lang="zh-CN" altLang="en-US" sz="2400" dirty="0" smtClean="0">
                <a:latin typeface="华文细黑" panose="02010600040101010101" pitchFamily="2" charset="-122"/>
                <a:ea typeface="华文细黑" panose="02010600040101010101" pitchFamily="2" charset="-122"/>
              </a:rPr>
              <a:t>．②③	</a:t>
            </a:r>
            <a:r>
              <a:rPr lang="en-US" altLang="zh-CN" sz="2400" dirty="0" smtClean="0">
                <a:latin typeface="华文细黑" panose="02010600040101010101" pitchFamily="2" charset="-122"/>
                <a:ea typeface="华文细黑" panose="02010600040101010101" pitchFamily="2" charset="-122"/>
              </a:rPr>
              <a:t>D</a:t>
            </a:r>
            <a:r>
              <a:rPr lang="zh-CN" altLang="en-US" sz="2400" dirty="0" smtClean="0">
                <a:latin typeface="华文细黑" panose="02010600040101010101" pitchFamily="2" charset="-122"/>
                <a:ea typeface="华文细黑" panose="02010600040101010101" pitchFamily="2" charset="-122"/>
              </a:rPr>
              <a:t>．③④</a:t>
            </a:r>
          </a:p>
        </p:txBody>
      </p:sp>
      <p:sp>
        <p:nvSpPr>
          <p:cNvPr id="6" name="矩形 5"/>
          <p:cNvSpPr/>
          <p:nvPr/>
        </p:nvSpPr>
        <p:spPr>
          <a:xfrm>
            <a:off x="8163370" y="905185"/>
            <a:ext cx="1428760" cy="923330"/>
          </a:xfrm>
          <a:prstGeom prst="rect">
            <a:avLst/>
          </a:prstGeom>
          <a:noFill/>
        </p:spPr>
        <p:txBody>
          <a:bodyPr wrap="square" lIns="91440" tIns="45720" rIns="91440" bIns="45720">
            <a:spAutoFit/>
          </a:bodyPr>
          <a:lstStyle/>
          <a:p>
            <a:pPr algn="ctr"/>
            <a:r>
              <a:rPr lang="en-US" altLang="zh-CN"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B</a:t>
            </a:r>
            <a:endParaRPr lang="zh-CN" alt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xmlns="" val="283678090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
          <p:cNvSpPr txBox="1">
            <a:spLocks noChangeArrowheads="1"/>
          </p:cNvSpPr>
          <p:nvPr/>
        </p:nvSpPr>
        <p:spPr bwMode="auto">
          <a:xfrm>
            <a:off x="239349" y="260648"/>
            <a:ext cx="2304256" cy="55140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oAutofit/>
          </a:bodyPr>
          <a:lstStyle>
            <a:lvl1pPr marL="257209" indent="-257209" algn="l" defTabSz="685891"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87" indent="-214341" algn="l" defTabSz="685891"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364" indent="-171473" algn="l" defTabSz="685891"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310"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256"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6201"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147"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093"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Font typeface="Arial" charset="0"/>
              <a:buNone/>
            </a:pPr>
            <a:r>
              <a:rPr lang="zh-CN" altLang="en-US" sz="2800" b="1" dirty="0" smtClean="0">
                <a:solidFill>
                  <a:srgbClr val="0000FF"/>
                </a:solidFill>
                <a:latin typeface="黑体" pitchFamily="49" charset="-122"/>
                <a:ea typeface="黑体" pitchFamily="49" charset="-122"/>
              </a:rPr>
              <a:t>创新演练</a:t>
            </a:r>
          </a:p>
        </p:txBody>
      </p:sp>
      <p:sp>
        <p:nvSpPr>
          <p:cNvPr id="4" name="矩形 3"/>
          <p:cNvSpPr/>
          <p:nvPr/>
        </p:nvSpPr>
        <p:spPr>
          <a:xfrm>
            <a:off x="571461" y="1142985"/>
            <a:ext cx="11041227" cy="5078313"/>
          </a:xfrm>
          <a:prstGeom prst="rect">
            <a:avLst/>
          </a:prstGeom>
        </p:spPr>
        <p:txBody>
          <a:bodyPr wrap="square">
            <a:spAutoFit/>
          </a:bodyPr>
          <a:lstStyle/>
          <a:p>
            <a:pPr>
              <a:lnSpc>
                <a:spcPct val="150000"/>
              </a:lnSpc>
            </a:pPr>
            <a:r>
              <a:rPr lang="en-US" altLang="zh-CN" sz="2400" dirty="0" smtClean="0">
                <a:latin typeface="华文细黑" panose="02010600040101010101" pitchFamily="2" charset="-122"/>
                <a:ea typeface="华文细黑" panose="02010600040101010101" pitchFamily="2" charset="-122"/>
              </a:rPr>
              <a:t>5</a:t>
            </a:r>
            <a:r>
              <a:rPr lang="zh-CN" altLang="en-US" sz="2400" dirty="0" smtClean="0">
                <a:latin typeface="华文细黑" panose="02010600040101010101" pitchFamily="2" charset="-122"/>
                <a:ea typeface="华文细黑" panose="02010600040101010101" pitchFamily="2" charset="-122"/>
              </a:rPr>
              <a:t>．新冠肺炎疫情发生以来，税务总局部署出台了一系列支持疫情防控和复工复产的税费政策。截至三月底，针对支持抗击疫情和鼓励复工复产，已先后分三批推出优惠政策。此举措体现了我国政府（        ）</a:t>
            </a:r>
          </a:p>
          <a:p>
            <a:pPr>
              <a:lnSpc>
                <a:spcPct val="150000"/>
              </a:lnSpc>
            </a:pPr>
            <a:r>
              <a:rPr lang="zh-CN" altLang="en-US" sz="2400" dirty="0" smtClean="0">
                <a:latin typeface="华文细黑" panose="02010600040101010101" pitchFamily="2" charset="-122"/>
                <a:ea typeface="华文细黑" panose="02010600040101010101" pitchFamily="2" charset="-122"/>
              </a:rPr>
              <a:t>①履行组织社会主义经济建设职能       </a:t>
            </a:r>
          </a:p>
          <a:p>
            <a:pPr>
              <a:lnSpc>
                <a:spcPct val="150000"/>
              </a:lnSpc>
            </a:pPr>
            <a:r>
              <a:rPr lang="zh-CN" altLang="en-US" sz="2400" dirty="0" smtClean="0">
                <a:latin typeface="华文细黑" panose="02010600040101010101" pitchFamily="2" charset="-122"/>
                <a:ea typeface="华文细黑" panose="02010600040101010101" pitchFamily="2" charset="-122"/>
              </a:rPr>
              <a:t>②实施简政放权促进市场主体发展</a:t>
            </a:r>
          </a:p>
          <a:p>
            <a:pPr>
              <a:lnSpc>
                <a:spcPct val="150000"/>
              </a:lnSpc>
            </a:pPr>
            <a:r>
              <a:rPr lang="zh-CN" altLang="en-US" sz="2400" dirty="0" smtClean="0">
                <a:latin typeface="华文细黑" panose="02010600040101010101" pitchFamily="2" charset="-122"/>
                <a:ea typeface="华文细黑" panose="02010600040101010101" pitchFamily="2" charset="-122"/>
              </a:rPr>
              <a:t>③坚持科学民主依法决策审慎用权        </a:t>
            </a:r>
          </a:p>
          <a:p>
            <a:pPr>
              <a:lnSpc>
                <a:spcPct val="150000"/>
              </a:lnSpc>
            </a:pPr>
            <a:r>
              <a:rPr lang="zh-CN" altLang="en-US" sz="2400" dirty="0" smtClean="0">
                <a:latin typeface="华文细黑" panose="02010600040101010101" pitchFamily="2" charset="-122"/>
                <a:ea typeface="华文细黑" panose="02010600040101010101" pitchFamily="2" charset="-122"/>
              </a:rPr>
              <a:t>④减轻企业负担推动经济社会发展</a:t>
            </a:r>
          </a:p>
          <a:p>
            <a:pPr>
              <a:lnSpc>
                <a:spcPct val="150000"/>
              </a:lnSpc>
            </a:pPr>
            <a:r>
              <a:rPr lang="en-US" altLang="zh-CN" sz="2400" dirty="0" smtClean="0">
                <a:latin typeface="华文细黑" panose="02010600040101010101" pitchFamily="2" charset="-122"/>
                <a:ea typeface="华文细黑" panose="02010600040101010101" pitchFamily="2" charset="-122"/>
              </a:rPr>
              <a:t>A</a:t>
            </a:r>
            <a:r>
              <a:rPr lang="zh-CN" altLang="en-US" sz="2400" dirty="0" smtClean="0">
                <a:latin typeface="华文细黑" panose="02010600040101010101" pitchFamily="2" charset="-122"/>
                <a:ea typeface="华文细黑" panose="02010600040101010101" pitchFamily="2" charset="-122"/>
              </a:rPr>
              <a:t>．①②	</a:t>
            </a:r>
            <a:r>
              <a:rPr lang="en-US" altLang="zh-CN" sz="2400" dirty="0" smtClean="0">
                <a:latin typeface="华文细黑" panose="02010600040101010101" pitchFamily="2" charset="-122"/>
                <a:ea typeface="华文细黑" panose="02010600040101010101" pitchFamily="2" charset="-122"/>
              </a:rPr>
              <a:t>B</a:t>
            </a:r>
            <a:r>
              <a:rPr lang="zh-CN" altLang="en-US" sz="2400" dirty="0" smtClean="0">
                <a:latin typeface="华文细黑" panose="02010600040101010101" pitchFamily="2" charset="-122"/>
                <a:ea typeface="华文细黑" panose="02010600040101010101" pitchFamily="2" charset="-122"/>
              </a:rPr>
              <a:t>．①④	</a:t>
            </a:r>
            <a:r>
              <a:rPr lang="en-US" altLang="zh-CN" sz="2400" dirty="0" smtClean="0">
                <a:latin typeface="华文细黑" panose="02010600040101010101" pitchFamily="2" charset="-122"/>
                <a:ea typeface="华文细黑" panose="02010600040101010101" pitchFamily="2" charset="-122"/>
              </a:rPr>
              <a:t>C</a:t>
            </a:r>
            <a:r>
              <a:rPr lang="zh-CN" altLang="en-US" sz="2400" dirty="0" smtClean="0">
                <a:latin typeface="华文细黑" panose="02010600040101010101" pitchFamily="2" charset="-122"/>
                <a:ea typeface="华文细黑" panose="02010600040101010101" pitchFamily="2" charset="-122"/>
              </a:rPr>
              <a:t>．②③	</a:t>
            </a:r>
            <a:r>
              <a:rPr lang="en-US" altLang="zh-CN" sz="2400" dirty="0" smtClean="0">
                <a:latin typeface="华文细黑" panose="02010600040101010101" pitchFamily="2" charset="-122"/>
                <a:ea typeface="华文细黑" panose="02010600040101010101" pitchFamily="2" charset="-122"/>
              </a:rPr>
              <a:t>D</a:t>
            </a:r>
            <a:r>
              <a:rPr lang="zh-CN" altLang="en-US" sz="2400" dirty="0" smtClean="0">
                <a:latin typeface="华文细黑" panose="02010600040101010101" pitchFamily="2" charset="-122"/>
                <a:ea typeface="华文细黑" panose="02010600040101010101" pitchFamily="2" charset="-122"/>
              </a:rPr>
              <a:t>．③④</a:t>
            </a:r>
          </a:p>
          <a:p>
            <a:pPr>
              <a:lnSpc>
                <a:spcPct val="150000"/>
              </a:lnSpc>
            </a:pPr>
            <a:endParaRPr lang="zh-CN" altLang="en-US" sz="2400" dirty="0" smtClean="0">
              <a:latin typeface="华文细黑" panose="02010600040101010101" pitchFamily="2" charset="-122"/>
              <a:ea typeface="华文细黑" panose="02010600040101010101" pitchFamily="2" charset="-122"/>
            </a:endParaRPr>
          </a:p>
        </p:txBody>
      </p:sp>
      <p:sp>
        <p:nvSpPr>
          <p:cNvPr id="6" name="矩形 5"/>
          <p:cNvSpPr/>
          <p:nvPr/>
        </p:nvSpPr>
        <p:spPr>
          <a:xfrm>
            <a:off x="5348837" y="2178233"/>
            <a:ext cx="1428760" cy="923330"/>
          </a:xfrm>
          <a:prstGeom prst="rect">
            <a:avLst/>
          </a:prstGeom>
          <a:noFill/>
        </p:spPr>
        <p:txBody>
          <a:bodyPr wrap="square" lIns="91440" tIns="45720" rIns="91440" bIns="45720">
            <a:spAutoFit/>
          </a:bodyPr>
          <a:lstStyle/>
          <a:p>
            <a:pPr algn="ctr"/>
            <a:r>
              <a:rPr lang="en-US" altLang="zh-CN"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B</a:t>
            </a:r>
            <a:endParaRPr lang="zh-CN" alt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xmlns="" val="283678090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
          <p:cNvSpPr txBox="1">
            <a:spLocks noChangeArrowheads="1"/>
          </p:cNvSpPr>
          <p:nvPr/>
        </p:nvSpPr>
        <p:spPr bwMode="auto">
          <a:xfrm>
            <a:off x="239349" y="260648"/>
            <a:ext cx="2304256" cy="55140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oAutofit/>
          </a:bodyPr>
          <a:lstStyle>
            <a:lvl1pPr marL="257209" indent="-257209" algn="l" defTabSz="685891"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87" indent="-214341" algn="l" defTabSz="685891"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364" indent="-171473" algn="l" defTabSz="685891"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310"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256"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6201"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147"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093"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Font typeface="Arial" charset="0"/>
              <a:buNone/>
            </a:pPr>
            <a:r>
              <a:rPr lang="zh-CN" altLang="en-US" sz="2800" b="1" dirty="0" smtClean="0">
                <a:solidFill>
                  <a:srgbClr val="0000FF"/>
                </a:solidFill>
                <a:latin typeface="黑体" pitchFamily="49" charset="-122"/>
                <a:ea typeface="黑体" pitchFamily="49" charset="-122"/>
              </a:rPr>
              <a:t>创新演练</a:t>
            </a:r>
          </a:p>
        </p:txBody>
      </p:sp>
      <p:sp>
        <p:nvSpPr>
          <p:cNvPr id="4" name="矩形 3"/>
          <p:cNvSpPr/>
          <p:nvPr/>
        </p:nvSpPr>
        <p:spPr>
          <a:xfrm>
            <a:off x="571461" y="1142985"/>
            <a:ext cx="11041227" cy="5078313"/>
          </a:xfrm>
          <a:prstGeom prst="rect">
            <a:avLst/>
          </a:prstGeom>
        </p:spPr>
        <p:txBody>
          <a:bodyPr wrap="square">
            <a:spAutoFit/>
          </a:bodyPr>
          <a:lstStyle/>
          <a:p>
            <a:pPr>
              <a:lnSpc>
                <a:spcPct val="150000"/>
              </a:lnSpc>
            </a:pPr>
            <a:r>
              <a:rPr lang="en-US" altLang="zh-CN" sz="2400" dirty="0" smtClean="0">
                <a:latin typeface="华文细黑" panose="02010600040101010101" pitchFamily="2" charset="-122"/>
                <a:ea typeface="华文细黑" panose="02010600040101010101" pitchFamily="2" charset="-122"/>
              </a:rPr>
              <a:t>6</a:t>
            </a:r>
            <a:r>
              <a:rPr lang="zh-CN" altLang="en-US" sz="2400" dirty="0" smtClean="0">
                <a:latin typeface="华文细黑" panose="02010600040101010101" pitchFamily="2" charset="-122"/>
                <a:ea typeface="华文细黑" panose="02010600040101010101" pitchFamily="2" charset="-122"/>
              </a:rPr>
              <a:t>．为支持抗击疫情和鼓励复工复产，国家持续加大减免税费力度。真金白银的税收优惠，在给企业减轻税费负担的同时，使得企业有更多的资金投入到研发领域，从而引发了企业技术的迭代和“智造力”的跨越提升。这给我们的启示是（        ）</a:t>
            </a:r>
          </a:p>
          <a:p>
            <a:pPr>
              <a:lnSpc>
                <a:spcPct val="150000"/>
              </a:lnSpc>
            </a:pPr>
            <a:r>
              <a:rPr lang="zh-CN" altLang="en-US" sz="2400" dirty="0" smtClean="0">
                <a:latin typeface="华文细黑" panose="02010600040101010101" pitchFamily="2" charset="-122"/>
                <a:ea typeface="华文细黑" panose="02010600040101010101" pitchFamily="2" charset="-122"/>
              </a:rPr>
              <a:t>①事业发展的关键在于量的积累     </a:t>
            </a:r>
          </a:p>
          <a:p>
            <a:pPr>
              <a:lnSpc>
                <a:spcPct val="150000"/>
              </a:lnSpc>
            </a:pPr>
            <a:r>
              <a:rPr lang="zh-CN" altLang="en-US" sz="2400" dirty="0" smtClean="0">
                <a:latin typeface="华文细黑" panose="02010600040101010101" pitchFamily="2" charset="-122"/>
                <a:ea typeface="华文细黑" panose="02010600040101010101" pitchFamily="2" charset="-122"/>
              </a:rPr>
              <a:t>②量变达到一定程度会引起事物质变</a:t>
            </a:r>
          </a:p>
          <a:p>
            <a:pPr>
              <a:lnSpc>
                <a:spcPct val="150000"/>
              </a:lnSpc>
            </a:pPr>
            <a:r>
              <a:rPr lang="zh-CN" altLang="en-US" sz="2400" dirty="0" smtClean="0">
                <a:latin typeface="华文细黑" panose="02010600040101010101" pitchFamily="2" charset="-122"/>
                <a:ea typeface="华文细黑" panose="02010600040101010101" pitchFamily="2" charset="-122"/>
              </a:rPr>
              <a:t>③要抓住时机促进事物质的飞跃     </a:t>
            </a:r>
          </a:p>
          <a:p>
            <a:pPr>
              <a:lnSpc>
                <a:spcPct val="150000"/>
              </a:lnSpc>
            </a:pPr>
            <a:r>
              <a:rPr lang="zh-CN" altLang="en-US" sz="2400" dirty="0" smtClean="0">
                <a:latin typeface="华文细黑" panose="02010600040101010101" pitchFamily="2" charset="-122"/>
                <a:ea typeface="华文细黑" panose="02010600040101010101" pitchFamily="2" charset="-122"/>
              </a:rPr>
              <a:t>④事物的发展是由量变到质变的过程</a:t>
            </a:r>
          </a:p>
          <a:p>
            <a:pPr>
              <a:lnSpc>
                <a:spcPct val="150000"/>
              </a:lnSpc>
            </a:pPr>
            <a:r>
              <a:rPr lang="en-US" altLang="zh-CN" sz="2400" dirty="0" smtClean="0">
                <a:latin typeface="华文细黑" panose="02010600040101010101" pitchFamily="2" charset="-122"/>
                <a:ea typeface="华文细黑" panose="02010600040101010101" pitchFamily="2" charset="-122"/>
              </a:rPr>
              <a:t>A</a:t>
            </a:r>
            <a:r>
              <a:rPr lang="zh-CN" altLang="en-US" sz="2400" dirty="0" smtClean="0">
                <a:latin typeface="华文细黑" panose="02010600040101010101" pitchFamily="2" charset="-122"/>
                <a:ea typeface="华文细黑" panose="02010600040101010101" pitchFamily="2" charset="-122"/>
              </a:rPr>
              <a:t>．①③	</a:t>
            </a:r>
            <a:r>
              <a:rPr lang="en-US" altLang="zh-CN" sz="2400" dirty="0" smtClean="0">
                <a:latin typeface="华文细黑" panose="02010600040101010101" pitchFamily="2" charset="-122"/>
                <a:ea typeface="华文细黑" panose="02010600040101010101" pitchFamily="2" charset="-122"/>
              </a:rPr>
              <a:t>B</a:t>
            </a:r>
            <a:r>
              <a:rPr lang="zh-CN" altLang="en-US" sz="2400" dirty="0" smtClean="0">
                <a:latin typeface="华文细黑" panose="02010600040101010101" pitchFamily="2" charset="-122"/>
                <a:ea typeface="华文细黑" panose="02010600040101010101" pitchFamily="2" charset="-122"/>
              </a:rPr>
              <a:t>．①④	</a:t>
            </a:r>
            <a:r>
              <a:rPr lang="en-US" altLang="zh-CN" sz="2400" dirty="0" smtClean="0">
                <a:latin typeface="华文细黑" panose="02010600040101010101" pitchFamily="2" charset="-122"/>
                <a:ea typeface="华文细黑" panose="02010600040101010101" pitchFamily="2" charset="-122"/>
              </a:rPr>
              <a:t>C</a:t>
            </a:r>
            <a:r>
              <a:rPr lang="zh-CN" altLang="en-US" sz="2400" dirty="0" smtClean="0">
                <a:latin typeface="华文细黑" panose="02010600040101010101" pitchFamily="2" charset="-122"/>
                <a:ea typeface="华文细黑" panose="02010600040101010101" pitchFamily="2" charset="-122"/>
              </a:rPr>
              <a:t>．②③	</a:t>
            </a:r>
            <a:r>
              <a:rPr lang="en-US" altLang="zh-CN" sz="2400" dirty="0" smtClean="0">
                <a:latin typeface="华文细黑" panose="02010600040101010101" pitchFamily="2" charset="-122"/>
                <a:ea typeface="华文细黑" panose="02010600040101010101" pitchFamily="2" charset="-122"/>
              </a:rPr>
              <a:t>D</a:t>
            </a:r>
            <a:r>
              <a:rPr lang="zh-CN" altLang="en-US" sz="2400" dirty="0" smtClean="0">
                <a:latin typeface="华文细黑" panose="02010600040101010101" pitchFamily="2" charset="-122"/>
                <a:ea typeface="华文细黑" panose="02010600040101010101" pitchFamily="2" charset="-122"/>
              </a:rPr>
              <a:t>．②④</a:t>
            </a:r>
          </a:p>
          <a:p>
            <a:pPr>
              <a:lnSpc>
                <a:spcPct val="150000"/>
              </a:lnSpc>
            </a:pPr>
            <a:endParaRPr lang="zh-CN" altLang="en-US" sz="2400" dirty="0" smtClean="0">
              <a:latin typeface="华文细黑" panose="02010600040101010101" pitchFamily="2" charset="-122"/>
              <a:ea typeface="华文细黑" panose="02010600040101010101" pitchFamily="2" charset="-122"/>
            </a:endParaRPr>
          </a:p>
        </p:txBody>
      </p:sp>
      <p:sp>
        <p:nvSpPr>
          <p:cNvPr id="6" name="矩形 5"/>
          <p:cNvSpPr/>
          <p:nvPr/>
        </p:nvSpPr>
        <p:spPr>
          <a:xfrm>
            <a:off x="10293421" y="2021316"/>
            <a:ext cx="1428760" cy="923330"/>
          </a:xfrm>
          <a:prstGeom prst="rect">
            <a:avLst/>
          </a:prstGeom>
          <a:noFill/>
        </p:spPr>
        <p:txBody>
          <a:bodyPr wrap="square" lIns="91440" tIns="45720" rIns="91440" bIns="45720">
            <a:spAutoFit/>
          </a:bodyPr>
          <a:lstStyle/>
          <a:p>
            <a:pPr algn="ctr"/>
            <a:r>
              <a:rPr lang="en-US" altLang="zh-CN"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C</a:t>
            </a:r>
            <a:endParaRPr lang="zh-CN" alt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xmlns="" val="283678090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
          <p:cNvSpPr txBox="1">
            <a:spLocks noChangeArrowheads="1"/>
          </p:cNvSpPr>
          <p:nvPr/>
        </p:nvSpPr>
        <p:spPr bwMode="auto">
          <a:xfrm>
            <a:off x="239349" y="260648"/>
            <a:ext cx="2304256" cy="55140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oAutofit/>
          </a:bodyPr>
          <a:lstStyle>
            <a:lvl1pPr marL="257209" indent="-257209" algn="l" defTabSz="685891"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87" indent="-214341" algn="l" defTabSz="685891"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364" indent="-171473" algn="l" defTabSz="685891"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310"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256"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6201"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147"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093"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Font typeface="Arial" charset="0"/>
              <a:buNone/>
            </a:pPr>
            <a:r>
              <a:rPr lang="zh-CN" altLang="en-US" sz="2800" b="1" dirty="0" smtClean="0">
                <a:solidFill>
                  <a:srgbClr val="0000FF"/>
                </a:solidFill>
                <a:latin typeface="黑体" pitchFamily="49" charset="-122"/>
                <a:ea typeface="黑体" pitchFamily="49" charset="-122"/>
              </a:rPr>
              <a:t>创新演练</a:t>
            </a:r>
          </a:p>
        </p:txBody>
      </p:sp>
      <p:sp>
        <p:nvSpPr>
          <p:cNvPr id="4" name="矩形 3"/>
          <p:cNvSpPr/>
          <p:nvPr/>
        </p:nvSpPr>
        <p:spPr>
          <a:xfrm>
            <a:off x="571461" y="1142985"/>
            <a:ext cx="11041227" cy="5078313"/>
          </a:xfrm>
          <a:prstGeom prst="rect">
            <a:avLst/>
          </a:prstGeom>
        </p:spPr>
        <p:txBody>
          <a:bodyPr wrap="square">
            <a:spAutoFit/>
          </a:bodyPr>
          <a:lstStyle/>
          <a:p>
            <a:pPr>
              <a:lnSpc>
                <a:spcPct val="150000"/>
              </a:lnSpc>
            </a:pPr>
            <a:r>
              <a:rPr lang="en-US" altLang="zh-CN" sz="2400" dirty="0" smtClean="0">
                <a:latin typeface="华文细黑" panose="02010600040101010101" pitchFamily="2" charset="-122"/>
                <a:ea typeface="华文细黑" panose="02010600040101010101" pitchFamily="2" charset="-122"/>
              </a:rPr>
              <a:t>7</a:t>
            </a:r>
            <a:r>
              <a:rPr lang="zh-CN" altLang="en-US" sz="2400" dirty="0" smtClean="0">
                <a:latin typeface="华文细黑" panose="02010600040101010101" pitchFamily="2" charset="-122"/>
                <a:ea typeface="华文细黑" panose="02010600040101010101" pitchFamily="2" charset="-122"/>
              </a:rPr>
              <a:t>．第二批政策主要聚焦减轻企业社保费负担，政策明确指出，减免企业养老、失业、工伤保险单位缴费。降低社保费率对促进经济增长的影响路径是（        ）</a:t>
            </a:r>
          </a:p>
          <a:p>
            <a:pPr>
              <a:lnSpc>
                <a:spcPct val="150000"/>
              </a:lnSpc>
            </a:pPr>
            <a:r>
              <a:rPr lang="zh-CN" altLang="en-US" sz="2400" dirty="0" smtClean="0">
                <a:latin typeface="华文细黑" panose="02010600040101010101" pitchFamily="2" charset="-122"/>
                <a:ea typeface="华文细黑" panose="02010600040101010101" pitchFamily="2" charset="-122"/>
              </a:rPr>
              <a:t>①培育更多的经济新增长点</a:t>
            </a:r>
          </a:p>
          <a:p>
            <a:pPr>
              <a:lnSpc>
                <a:spcPct val="150000"/>
              </a:lnSpc>
            </a:pPr>
            <a:r>
              <a:rPr lang="zh-CN" altLang="en-US" sz="2400" dirty="0" smtClean="0">
                <a:latin typeface="华文细黑" panose="02010600040101010101" pitchFamily="2" charset="-122"/>
                <a:ea typeface="华文细黑" panose="02010600040101010101" pitchFamily="2" charset="-122"/>
              </a:rPr>
              <a:t>②鼓励更多社会主体创新创业</a:t>
            </a:r>
          </a:p>
          <a:p>
            <a:pPr>
              <a:lnSpc>
                <a:spcPct val="150000"/>
              </a:lnSpc>
            </a:pPr>
            <a:r>
              <a:rPr lang="zh-CN" altLang="en-US" sz="2400" dirty="0" smtClean="0">
                <a:latin typeface="华文细黑" panose="02010600040101010101" pitchFamily="2" charset="-122"/>
                <a:ea typeface="华文细黑" panose="02010600040101010101" pitchFamily="2" charset="-122"/>
              </a:rPr>
              <a:t>③减轻用人单位社保缴费负担</a:t>
            </a:r>
          </a:p>
          <a:p>
            <a:pPr>
              <a:lnSpc>
                <a:spcPct val="150000"/>
              </a:lnSpc>
            </a:pPr>
            <a:r>
              <a:rPr lang="zh-CN" altLang="en-US" sz="2400" dirty="0" smtClean="0">
                <a:latin typeface="华文细黑" panose="02010600040101010101" pitchFamily="2" charset="-122"/>
                <a:ea typeface="华文细黑" panose="02010600040101010101" pitchFamily="2" charset="-122"/>
              </a:rPr>
              <a:t>④降低用人单位人力成本</a:t>
            </a:r>
          </a:p>
          <a:p>
            <a:pPr>
              <a:lnSpc>
                <a:spcPct val="150000"/>
              </a:lnSpc>
            </a:pPr>
            <a:r>
              <a:rPr lang="en-US" altLang="zh-CN" sz="2400" dirty="0" smtClean="0">
                <a:latin typeface="华文细黑" panose="02010600040101010101" pitchFamily="2" charset="-122"/>
                <a:ea typeface="华文细黑" panose="02010600040101010101" pitchFamily="2" charset="-122"/>
              </a:rPr>
              <a:t>A</a:t>
            </a:r>
            <a:r>
              <a:rPr lang="zh-CN" altLang="en-US" sz="2400" dirty="0" smtClean="0">
                <a:latin typeface="华文细黑" panose="02010600040101010101" pitchFamily="2" charset="-122"/>
                <a:ea typeface="华文细黑" panose="02010600040101010101" pitchFamily="2" charset="-122"/>
              </a:rPr>
              <a:t>．①→②→④→③	</a:t>
            </a:r>
            <a:r>
              <a:rPr lang="en-US" altLang="zh-CN" sz="2400" dirty="0" smtClean="0">
                <a:latin typeface="华文细黑" panose="02010600040101010101" pitchFamily="2" charset="-122"/>
                <a:ea typeface="华文细黑" panose="02010600040101010101" pitchFamily="2" charset="-122"/>
              </a:rPr>
              <a:t>B</a:t>
            </a:r>
            <a:r>
              <a:rPr lang="zh-CN" altLang="en-US" sz="2400" dirty="0" smtClean="0">
                <a:latin typeface="华文细黑" panose="02010600040101010101" pitchFamily="2" charset="-122"/>
                <a:ea typeface="华文细黑" panose="02010600040101010101" pitchFamily="2" charset="-122"/>
              </a:rPr>
              <a:t>．③→④→②→①	</a:t>
            </a:r>
            <a:r>
              <a:rPr lang="en-US" altLang="zh-CN" sz="2400" dirty="0" smtClean="0">
                <a:latin typeface="华文细黑" panose="02010600040101010101" pitchFamily="2" charset="-122"/>
                <a:ea typeface="华文细黑" panose="02010600040101010101" pitchFamily="2" charset="-122"/>
              </a:rPr>
              <a:t>C</a:t>
            </a:r>
            <a:r>
              <a:rPr lang="zh-CN" altLang="en-US" sz="2400" dirty="0" smtClean="0">
                <a:latin typeface="华文细黑" panose="02010600040101010101" pitchFamily="2" charset="-122"/>
                <a:ea typeface="华文细黑" panose="02010600040101010101" pitchFamily="2" charset="-122"/>
              </a:rPr>
              <a:t>．④→②→①→③	</a:t>
            </a:r>
            <a:r>
              <a:rPr lang="en-US" altLang="zh-CN" sz="2400" dirty="0" smtClean="0">
                <a:latin typeface="华文细黑" panose="02010600040101010101" pitchFamily="2" charset="-122"/>
                <a:ea typeface="华文细黑" panose="02010600040101010101" pitchFamily="2" charset="-122"/>
              </a:rPr>
              <a:t>D</a:t>
            </a:r>
            <a:r>
              <a:rPr lang="zh-CN" altLang="en-US" sz="2400" dirty="0" smtClean="0">
                <a:latin typeface="华文细黑" panose="02010600040101010101" pitchFamily="2" charset="-122"/>
                <a:ea typeface="华文细黑" panose="02010600040101010101" pitchFamily="2" charset="-122"/>
              </a:rPr>
              <a:t>．④→①→②→③</a:t>
            </a:r>
          </a:p>
          <a:p>
            <a:pPr>
              <a:lnSpc>
                <a:spcPct val="150000"/>
              </a:lnSpc>
            </a:pPr>
            <a:endParaRPr lang="zh-CN" altLang="en-US" sz="2400" dirty="0" smtClean="0">
              <a:latin typeface="华文细黑" panose="02010600040101010101" pitchFamily="2" charset="-122"/>
              <a:ea typeface="华文细黑" panose="02010600040101010101" pitchFamily="2" charset="-122"/>
            </a:endParaRPr>
          </a:p>
        </p:txBody>
      </p:sp>
      <p:sp>
        <p:nvSpPr>
          <p:cNvPr id="6" name="矩形 5"/>
          <p:cNvSpPr/>
          <p:nvPr/>
        </p:nvSpPr>
        <p:spPr>
          <a:xfrm>
            <a:off x="9806549" y="1606039"/>
            <a:ext cx="1428760" cy="923330"/>
          </a:xfrm>
          <a:prstGeom prst="rect">
            <a:avLst/>
          </a:prstGeom>
          <a:noFill/>
        </p:spPr>
        <p:txBody>
          <a:bodyPr wrap="square" lIns="91440" tIns="45720" rIns="91440" bIns="45720">
            <a:spAutoFit/>
          </a:bodyPr>
          <a:lstStyle/>
          <a:p>
            <a:pPr algn="ctr"/>
            <a:r>
              <a:rPr lang="en-US" altLang="zh-CN"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B</a:t>
            </a:r>
            <a:endParaRPr lang="zh-CN" alt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xmlns="" val="283678090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
          <p:cNvSpPr txBox="1">
            <a:spLocks noChangeArrowheads="1"/>
          </p:cNvSpPr>
          <p:nvPr/>
        </p:nvSpPr>
        <p:spPr bwMode="auto">
          <a:xfrm>
            <a:off x="239349" y="260648"/>
            <a:ext cx="2304256" cy="55140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oAutofit/>
          </a:bodyPr>
          <a:lstStyle>
            <a:lvl1pPr marL="257209" indent="-257209" algn="l" defTabSz="685891"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87" indent="-214341" algn="l" defTabSz="685891"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364" indent="-171473" algn="l" defTabSz="685891"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310"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256"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6201"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147"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093"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Font typeface="Arial" charset="0"/>
              <a:buNone/>
            </a:pPr>
            <a:r>
              <a:rPr lang="zh-CN" altLang="en-US" sz="2800" b="1" dirty="0" smtClean="0">
                <a:solidFill>
                  <a:srgbClr val="0000FF"/>
                </a:solidFill>
                <a:latin typeface="黑体" pitchFamily="49" charset="-122"/>
                <a:ea typeface="黑体" pitchFamily="49" charset="-122"/>
              </a:rPr>
              <a:t>创新演练</a:t>
            </a:r>
          </a:p>
        </p:txBody>
      </p:sp>
      <p:sp>
        <p:nvSpPr>
          <p:cNvPr id="4" name="矩形 3"/>
          <p:cNvSpPr/>
          <p:nvPr/>
        </p:nvSpPr>
        <p:spPr>
          <a:xfrm>
            <a:off x="571461" y="1142985"/>
            <a:ext cx="11041227" cy="5078313"/>
          </a:xfrm>
          <a:prstGeom prst="rect">
            <a:avLst/>
          </a:prstGeom>
        </p:spPr>
        <p:txBody>
          <a:bodyPr wrap="square">
            <a:spAutoFit/>
          </a:bodyPr>
          <a:lstStyle/>
          <a:p>
            <a:pPr>
              <a:lnSpc>
                <a:spcPct val="150000"/>
              </a:lnSpc>
            </a:pPr>
            <a:r>
              <a:rPr lang="en-US" altLang="zh-CN" sz="2400" dirty="0" smtClean="0">
                <a:latin typeface="华文细黑" panose="02010600040101010101" pitchFamily="2" charset="-122"/>
                <a:ea typeface="华文细黑" panose="02010600040101010101" pitchFamily="2" charset="-122"/>
              </a:rPr>
              <a:t>8</a:t>
            </a:r>
            <a:r>
              <a:rPr lang="zh-CN" altLang="en-US" sz="2400" dirty="0" smtClean="0">
                <a:latin typeface="华文细黑" panose="02010600040101010101" pitchFamily="2" charset="-122"/>
                <a:ea typeface="华文细黑" panose="02010600040101010101" pitchFamily="2" charset="-122"/>
              </a:rPr>
              <a:t>．第三批政策中指出，</a:t>
            </a:r>
            <a:r>
              <a:rPr lang="en-US" altLang="zh-CN" sz="2400" dirty="0" smtClean="0">
                <a:latin typeface="华文细黑" panose="02010600040101010101" pitchFamily="2" charset="-122"/>
                <a:ea typeface="华文细黑" panose="02010600040101010101" pitchFamily="2" charset="-122"/>
              </a:rPr>
              <a:t>3</a:t>
            </a:r>
            <a:r>
              <a:rPr lang="zh-CN" altLang="en-US" sz="2400" dirty="0" smtClean="0">
                <a:latin typeface="华文细黑" panose="02010600040101010101" pitchFamily="2" charset="-122"/>
                <a:ea typeface="华文细黑" panose="02010600040101010101" pitchFamily="2" charset="-122"/>
              </a:rPr>
              <a:t>月</a:t>
            </a:r>
            <a:r>
              <a:rPr lang="en-US" altLang="zh-CN" sz="2400" dirty="0" smtClean="0">
                <a:latin typeface="华文细黑" panose="02010600040101010101" pitchFamily="2" charset="-122"/>
                <a:ea typeface="华文细黑" panose="02010600040101010101" pitchFamily="2" charset="-122"/>
              </a:rPr>
              <a:t>1</a:t>
            </a:r>
            <a:r>
              <a:rPr lang="zh-CN" altLang="en-US" sz="2400" dirty="0" smtClean="0">
                <a:latin typeface="华文细黑" panose="02010600040101010101" pitchFamily="2" charset="-122"/>
                <a:ea typeface="华文细黑" panose="02010600040101010101" pitchFamily="2" charset="-122"/>
              </a:rPr>
              <a:t>日至</a:t>
            </a:r>
            <a:r>
              <a:rPr lang="en-US" altLang="zh-CN" sz="2400" dirty="0" smtClean="0">
                <a:latin typeface="华文细黑" panose="02010600040101010101" pitchFamily="2" charset="-122"/>
                <a:ea typeface="华文细黑" panose="02010600040101010101" pitchFamily="2" charset="-122"/>
              </a:rPr>
              <a:t>5</a:t>
            </a:r>
            <a:r>
              <a:rPr lang="zh-CN" altLang="en-US" sz="2400" dirty="0" smtClean="0">
                <a:latin typeface="华文细黑" panose="02010600040101010101" pitchFamily="2" charset="-122"/>
                <a:ea typeface="华文细黑" panose="02010600040101010101" pitchFamily="2" charset="-122"/>
              </a:rPr>
              <a:t>月底，免征湖北省境内小规模纳税人增值税，其他地区征收率由</a:t>
            </a:r>
            <a:r>
              <a:rPr lang="en-US" altLang="zh-CN" sz="2400" dirty="0" smtClean="0">
                <a:latin typeface="华文细黑" panose="02010600040101010101" pitchFamily="2" charset="-122"/>
                <a:ea typeface="华文细黑" panose="02010600040101010101" pitchFamily="2" charset="-122"/>
              </a:rPr>
              <a:t>3%</a:t>
            </a:r>
            <a:r>
              <a:rPr lang="zh-CN" altLang="en-US" sz="2400" dirty="0" smtClean="0">
                <a:latin typeface="华文细黑" panose="02010600040101010101" pitchFamily="2" charset="-122"/>
                <a:ea typeface="华文细黑" panose="02010600040101010101" pitchFamily="2" charset="-122"/>
              </a:rPr>
              <a:t>降至</a:t>
            </a:r>
            <a:r>
              <a:rPr lang="en-US" altLang="zh-CN" sz="2400" dirty="0" smtClean="0">
                <a:latin typeface="华文细黑" panose="02010600040101010101" pitchFamily="2" charset="-122"/>
                <a:ea typeface="华文细黑" panose="02010600040101010101" pitchFamily="2" charset="-122"/>
              </a:rPr>
              <a:t>1%</a:t>
            </a:r>
            <a:r>
              <a:rPr lang="zh-CN" altLang="en-US" sz="2400" dirty="0" smtClean="0">
                <a:latin typeface="华文细黑" panose="02010600040101010101" pitchFamily="2" charset="-122"/>
                <a:ea typeface="华文细黑" panose="02010600040101010101" pitchFamily="2" charset="-122"/>
              </a:rPr>
              <a:t>。这一政策无疑有利于小微企业的生存和发展。下列有关增值税的说法正确的是（        ）</a:t>
            </a:r>
          </a:p>
          <a:p>
            <a:pPr>
              <a:lnSpc>
                <a:spcPct val="150000"/>
              </a:lnSpc>
            </a:pPr>
            <a:r>
              <a:rPr lang="zh-CN" altLang="en-US" sz="2400" dirty="0" smtClean="0">
                <a:latin typeface="华文细黑" panose="02010600040101010101" pitchFamily="2" charset="-122"/>
                <a:ea typeface="华文细黑" panose="02010600040101010101" pitchFamily="2" charset="-122"/>
              </a:rPr>
              <a:t>①增值税是以生产经营中的增值额为征税对象的一个税种　   </a:t>
            </a:r>
          </a:p>
          <a:p>
            <a:pPr>
              <a:lnSpc>
                <a:spcPct val="150000"/>
              </a:lnSpc>
            </a:pPr>
            <a:r>
              <a:rPr lang="zh-CN" altLang="en-US" sz="2400" dirty="0" smtClean="0">
                <a:latin typeface="华文细黑" panose="02010600040101010101" pitchFamily="2" charset="-122"/>
                <a:ea typeface="华文细黑" panose="02010600040101010101" pitchFamily="2" charset="-122"/>
              </a:rPr>
              <a:t>②征收增值税可避免对同一个经营额重复征税　   </a:t>
            </a:r>
          </a:p>
          <a:p>
            <a:pPr>
              <a:lnSpc>
                <a:spcPct val="150000"/>
              </a:lnSpc>
            </a:pPr>
            <a:r>
              <a:rPr lang="zh-CN" altLang="en-US" sz="2400" dirty="0" smtClean="0">
                <a:latin typeface="华文细黑" panose="02010600040101010101" pitchFamily="2" charset="-122"/>
                <a:ea typeface="华文细黑" panose="02010600040101010101" pitchFamily="2" charset="-122"/>
              </a:rPr>
              <a:t>③免征增值税有利于降低小微企业的生产成本　  </a:t>
            </a:r>
          </a:p>
          <a:p>
            <a:pPr>
              <a:lnSpc>
                <a:spcPct val="150000"/>
              </a:lnSpc>
            </a:pPr>
            <a:r>
              <a:rPr lang="zh-CN" altLang="en-US" sz="2400" dirty="0" smtClean="0">
                <a:latin typeface="华文细黑" panose="02010600040101010101" pitchFamily="2" charset="-122"/>
                <a:ea typeface="华文细黑" panose="02010600040101010101" pitchFamily="2" charset="-122"/>
              </a:rPr>
              <a:t>④免征增值税有利于缩小收入差距，体现社会公平</a:t>
            </a:r>
          </a:p>
          <a:p>
            <a:pPr>
              <a:lnSpc>
                <a:spcPct val="150000"/>
              </a:lnSpc>
            </a:pPr>
            <a:r>
              <a:rPr lang="en-US" altLang="zh-CN" sz="2400" dirty="0" smtClean="0">
                <a:latin typeface="华文细黑" panose="02010600040101010101" pitchFamily="2" charset="-122"/>
                <a:ea typeface="华文细黑" panose="02010600040101010101" pitchFamily="2" charset="-122"/>
              </a:rPr>
              <a:t>A</a:t>
            </a:r>
            <a:r>
              <a:rPr lang="zh-CN" altLang="en-US" sz="2400" dirty="0" smtClean="0">
                <a:latin typeface="华文细黑" panose="02010600040101010101" pitchFamily="2" charset="-122"/>
                <a:ea typeface="华文细黑" panose="02010600040101010101" pitchFamily="2" charset="-122"/>
              </a:rPr>
              <a:t>．①②④	</a:t>
            </a:r>
            <a:r>
              <a:rPr lang="en-US" altLang="zh-CN" sz="2400" dirty="0" smtClean="0">
                <a:latin typeface="华文细黑" panose="02010600040101010101" pitchFamily="2" charset="-122"/>
                <a:ea typeface="华文细黑" panose="02010600040101010101" pitchFamily="2" charset="-122"/>
              </a:rPr>
              <a:t>B</a:t>
            </a:r>
            <a:r>
              <a:rPr lang="zh-CN" altLang="en-US" sz="2400" dirty="0" smtClean="0">
                <a:latin typeface="华文细黑" panose="02010600040101010101" pitchFamily="2" charset="-122"/>
                <a:ea typeface="华文细黑" panose="02010600040101010101" pitchFamily="2" charset="-122"/>
              </a:rPr>
              <a:t>．①③④	</a:t>
            </a:r>
            <a:r>
              <a:rPr lang="en-US" altLang="zh-CN" sz="2400" dirty="0" smtClean="0">
                <a:latin typeface="华文细黑" panose="02010600040101010101" pitchFamily="2" charset="-122"/>
                <a:ea typeface="华文细黑" panose="02010600040101010101" pitchFamily="2" charset="-122"/>
              </a:rPr>
              <a:t>C</a:t>
            </a:r>
            <a:r>
              <a:rPr lang="zh-CN" altLang="en-US" sz="2400" dirty="0" smtClean="0">
                <a:latin typeface="华文细黑" panose="02010600040101010101" pitchFamily="2" charset="-122"/>
                <a:ea typeface="华文细黑" panose="02010600040101010101" pitchFamily="2" charset="-122"/>
              </a:rPr>
              <a:t>．②③④	</a:t>
            </a:r>
            <a:r>
              <a:rPr lang="en-US" altLang="zh-CN" sz="2400" dirty="0" smtClean="0">
                <a:latin typeface="华文细黑" panose="02010600040101010101" pitchFamily="2" charset="-122"/>
                <a:ea typeface="华文细黑" panose="02010600040101010101" pitchFamily="2" charset="-122"/>
              </a:rPr>
              <a:t>D</a:t>
            </a:r>
            <a:r>
              <a:rPr lang="zh-CN" altLang="en-US" sz="2400" dirty="0" smtClean="0">
                <a:latin typeface="华文细黑" panose="02010600040101010101" pitchFamily="2" charset="-122"/>
                <a:ea typeface="华文细黑" panose="02010600040101010101" pitchFamily="2" charset="-122"/>
              </a:rPr>
              <a:t>．①②③</a:t>
            </a:r>
          </a:p>
          <a:p>
            <a:pPr>
              <a:lnSpc>
                <a:spcPct val="150000"/>
              </a:lnSpc>
            </a:pPr>
            <a:endParaRPr lang="zh-CN" altLang="en-US" sz="2400" dirty="0" smtClean="0">
              <a:latin typeface="华文细黑" panose="02010600040101010101" pitchFamily="2" charset="-122"/>
              <a:ea typeface="华文细黑" panose="02010600040101010101" pitchFamily="2" charset="-122"/>
            </a:endParaRPr>
          </a:p>
        </p:txBody>
      </p:sp>
      <p:sp>
        <p:nvSpPr>
          <p:cNvPr id="6" name="矩形 5"/>
          <p:cNvSpPr/>
          <p:nvPr/>
        </p:nvSpPr>
        <p:spPr>
          <a:xfrm>
            <a:off x="4531294" y="2023250"/>
            <a:ext cx="1428760" cy="923330"/>
          </a:xfrm>
          <a:prstGeom prst="rect">
            <a:avLst/>
          </a:prstGeom>
          <a:noFill/>
        </p:spPr>
        <p:txBody>
          <a:bodyPr wrap="square" lIns="91440" tIns="45720" rIns="91440" bIns="45720">
            <a:spAutoFit/>
          </a:bodyPr>
          <a:lstStyle/>
          <a:p>
            <a:pPr algn="ctr"/>
            <a:r>
              <a:rPr lang="en-US" altLang="zh-CN"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D</a:t>
            </a:r>
            <a:endParaRPr lang="zh-CN" alt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xmlns="" val="283678090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
          <p:cNvSpPr txBox="1">
            <a:spLocks noChangeArrowheads="1"/>
          </p:cNvSpPr>
          <p:nvPr/>
        </p:nvSpPr>
        <p:spPr bwMode="auto">
          <a:xfrm>
            <a:off x="239349" y="260648"/>
            <a:ext cx="2304256" cy="55140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oAutofit/>
          </a:bodyPr>
          <a:lstStyle>
            <a:lvl1pPr marL="257209" indent="-257209" algn="l" defTabSz="685891"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87" indent="-214341" algn="l" defTabSz="685891"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364" indent="-171473" algn="l" defTabSz="685891"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310"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256"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6201"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147"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093"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Font typeface="Arial" charset="0"/>
              <a:buNone/>
            </a:pPr>
            <a:r>
              <a:rPr lang="zh-CN" altLang="en-US" sz="2800" b="1" dirty="0" smtClean="0">
                <a:solidFill>
                  <a:srgbClr val="0000FF"/>
                </a:solidFill>
                <a:latin typeface="黑体" pitchFamily="49" charset="-122"/>
                <a:ea typeface="黑体" pitchFamily="49" charset="-122"/>
              </a:rPr>
              <a:t>创新演练</a:t>
            </a:r>
          </a:p>
        </p:txBody>
      </p:sp>
      <p:sp>
        <p:nvSpPr>
          <p:cNvPr id="4" name="矩形 3"/>
          <p:cNvSpPr/>
          <p:nvPr/>
        </p:nvSpPr>
        <p:spPr>
          <a:xfrm>
            <a:off x="380960" y="1071547"/>
            <a:ext cx="11430080" cy="3970318"/>
          </a:xfrm>
          <a:prstGeom prst="rect">
            <a:avLst/>
          </a:prstGeom>
        </p:spPr>
        <p:txBody>
          <a:bodyPr wrap="square">
            <a:spAutoFit/>
          </a:bodyPr>
          <a:lstStyle/>
          <a:p>
            <a:pPr>
              <a:lnSpc>
                <a:spcPct val="150000"/>
              </a:lnSpc>
            </a:pPr>
            <a:r>
              <a:rPr lang="en-US" altLang="zh-CN" sz="2400" dirty="0" smtClean="0">
                <a:latin typeface="华文细黑" panose="02010600040101010101" pitchFamily="2" charset="-122"/>
                <a:ea typeface="华文细黑" panose="02010600040101010101" pitchFamily="2" charset="-122"/>
              </a:rPr>
              <a:t>9</a:t>
            </a:r>
            <a:r>
              <a:rPr lang="zh-CN" altLang="en-US" sz="2400" dirty="0" smtClean="0">
                <a:latin typeface="华文细黑" panose="02010600040101010101" pitchFamily="2" charset="-122"/>
                <a:ea typeface="华文细黑" panose="02010600040101010101" pitchFamily="2" charset="-122"/>
              </a:rPr>
              <a:t>．新冠肺炎疫情发生以来，党中央、国务院高度重视，部署出台了一系列支持疫情防控和复工复产的税费政策。截至目前，针对支持抗击疫情和鼓励复工复产，已先后分三批推出优惠政策。这三批政策指向明确、各有侧重。这些优惠政策主要包括：对参加疫情防治工作的医务人员和防疫工作者取得的临时性补助和奖金免征个人所得税；对疫情防控重点保障物资生产企业减免增值税；减免一些小微企业的社保缴费等。这些政策有力地支持疫情防控和复工复产，促进了经济的恢复和发展。</a:t>
            </a:r>
          </a:p>
          <a:p>
            <a:pPr>
              <a:lnSpc>
                <a:spcPct val="150000"/>
              </a:lnSpc>
            </a:pPr>
            <a:endParaRPr lang="zh-CN" altLang="en-US" sz="2400" dirty="0" smtClean="0">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xmlns="" val="2836780901"/>
      </p:ext>
    </p:extLst>
  </p:cSld>
  <p:clrMapOvr>
    <a:masterClrMapping/>
  </p:clrMapOvr>
  <p:transition spd="slow">
    <p:push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
          <p:cNvSpPr txBox="1">
            <a:spLocks noChangeArrowheads="1"/>
          </p:cNvSpPr>
          <p:nvPr/>
        </p:nvSpPr>
        <p:spPr bwMode="auto">
          <a:xfrm>
            <a:off x="239349" y="260648"/>
            <a:ext cx="2304256" cy="55140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oAutofit/>
          </a:bodyPr>
          <a:lstStyle>
            <a:lvl1pPr marL="257209" indent="-257209" algn="l" defTabSz="685891"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87" indent="-214341" algn="l" defTabSz="685891"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364" indent="-171473" algn="l" defTabSz="685891"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310"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256"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6201"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147"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093"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Font typeface="Arial" charset="0"/>
              <a:buNone/>
            </a:pPr>
            <a:r>
              <a:rPr lang="zh-CN" altLang="en-US" sz="2800" b="1" dirty="0" smtClean="0">
                <a:solidFill>
                  <a:srgbClr val="0000FF"/>
                </a:solidFill>
                <a:latin typeface="黑体" pitchFamily="49" charset="-122"/>
                <a:ea typeface="黑体" pitchFamily="49" charset="-122"/>
              </a:rPr>
              <a:t>创新演练</a:t>
            </a:r>
          </a:p>
        </p:txBody>
      </p:sp>
      <p:sp>
        <p:nvSpPr>
          <p:cNvPr id="4" name="矩形 3"/>
          <p:cNvSpPr/>
          <p:nvPr/>
        </p:nvSpPr>
        <p:spPr>
          <a:xfrm>
            <a:off x="380960" y="1071546"/>
            <a:ext cx="11430080" cy="1200329"/>
          </a:xfrm>
          <a:prstGeom prst="rect">
            <a:avLst/>
          </a:prstGeom>
        </p:spPr>
        <p:txBody>
          <a:bodyPr wrap="square">
            <a:spAutoFit/>
          </a:bodyPr>
          <a:lstStyle/>
          <a:p>
            <a:pPr>
              <a:lnSpc>
                <a:spcPct val="150000"/>
              </a:lnSpc>
            </a:pPr>
            <a:r>
              <a:rPr lang="zh-CN" altLang="en-US" sz="2400" dirty="0" smtClean="0">
                <a:latin typeface="华文细黑" panose="02010600040101010101" pitchFamily="2" charset="-122"/>
                <a:ea typeface="华文细黑" panose="02010600040101010101" pitchFamily="2" charset="-122"/>
              </a:rPr>
              <a:t>有人据此认为，减免税费力度越大越好。请结合材料并运用经济生活的有关知识对此观点加以评析。</a:t>
            </a:r>
          </a:p>
        </p:txBody>
      </p:sp>
    </p:spTree>
    <p:extLst>
      <p:ext uri="{BB962C8B-B14F-4D97-AF65-F5344CB8AC3E}">
        <p14:creationId xmlns:p14="http://schemas.microsoft.com/office/powerpoint/2010/main" xmlns="" val="2836780901"/>
      </p:ext>
    </p:extLst>
  </p:cSld>
  <p:clrMapOvr>
    <a:masterClrMapping/>
  </p:clrMapOvr>
  <p:transition spd="slow">
    <p:push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
          <p:cNvSpPr txBox="1">
            <a:spLocks noChangeArrowheads="1"/>
          </p:cNvSpPr>
          <p:nvPr/>
        </p:nvSpPr>
        <p:spPr bwMode="auto">
          <a:xfrm>
            <a:off x="239349" y="260648"/>
            <a:ext cx="2304256" cy="55140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oAutofit/>
          </a:bodyPr>
          <a:lstStyle>
            <a:lvl1pPr marL="257209" indent="-257209" algn="l" defTabSz="685891"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87" indent="-214341" algn="l" defTabSz="685891"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364" indent="-171473" algn="l" defTabSz="685891"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310"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256"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6201"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147"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093"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Font typeface="Arial" charset="0"/>
              <a:buNone/>
            </a:pPr>
            <a:r>
              <a:rPr lang="zh-CN" altLang="en-US" sz="2800" b="1" dirty="0" smtClean="0">
                <a:solidFill>
                  <a:srgbClr val="0000FF"/>
                </a:solidFill>
                <a:latin typeface="黑体" pitchFamily="49" charset="-122"/>
                <a:ea typeface="黑体" pitchFamily="49" charset="-122"/>
              </a:rPr>
              <a:t>创新演练</a:t>
            </a:r>
          </a:p>
        </p:txBody>
      </p:sp>
      <p:sp>
        <p:nvSpPr>
          <p:cNvPr id="4" name="矩形 3"/>
          <p:cNvSpPr/>
          <p:nvPr/>
        </p:nvSpPr>
        <p:spPr>
          <a:xfrm>
            <a:off x="571461" y="1064046"/>
            <a:ext cx="11041227" cy="4524315"/>
          </a:xfrm>
          <a:prstGeom prst="rect">
            <a:avLst/>
          </a:prstGeom>
        </p:spPr>
        <p:txBody>
          <a:bodyPr wrap="square">
            <a:spAutoFit/>
          </a:bodyPr>
          <a:lstStyle/>
          <a:p>
            <a:pPr>
              <a:lnSpc>
                <a:spcPct val="150000"/>
              </a:lnSpc>
            </a:pPr>
            <a:r>
              <a:rPr lang="zh-CN" altLang="en-US" sz="2400" dirty="0" smtClean="0">
                <a:solidFill>
                  <a:srgbClr val="FF0000"/>
                </a:solidFill>
                <a:latin typeface="华文细黑" panose="02010600040101010101" pitchFamily="2" charset="-122"/>
                <a:ea typeface="华文细黑" panose="02010600040101010101" pitchFamily="2" charset="-122"/>
              </a:rPr>
              <a:t>参考答案：</a:t>
            </a:r>
            <a:endParaRPr lang="en-US" altLang="zh-CN" sz="2400" dirty="0" smtClean="0">
              <a:solidFill>
                <a:srgbClr val="FF0000"/>
              </a:solidFill>
              <a:latin typeface="华文细黑" panose="02010600040101010101" pitchFamily="2" charset="-122"/>
              <a:ea typeface="华文细黑" panose="02010600040101010101" pitchFamily="2" charset="-122"/>
            </a:endParaRPr>
          </a:p>
          <a:p>
            <a:pPr>
              <a:lnSpc>
                <a:spcPct val="150000"/>
              </a:lnSpc>
            </a:pPr>
            <a:r>
              <a:rPr lang="zh-CN" altLang="en-US" sz="2400" dirty="0" smtClean="0">
                <a:solidFill>
                  <a:srgbClr val="FF0000"/>
                </a:solidFill>
                <a:latin typeface="华文细黑" panose="02010600040101010101" pitchFamily="2" charset="-122"/>
                <a:ea typeface="华文细黑" panose="02010600040101010101" pitchFamily="2" charset="-122"/>
              </a:rPr>
              <a:t>国家减免税费，对降低企业负担、提振企业发展信心、激发市场主体活力、缓解经济下行压力、保持经济平稳健康运行发挥重要支撑作用。税收是国家财政收入最主要的来源，国家财政是国家治理的基础和重要支柱。在社会财富总量一定的前提下，如果减免税费力度过大，将导致财政收入减少，影响财政对经济发展的支持力度，最终不利于企业的发展。国家必须制定合理的减税政策，既能保证国家财政收入稳步增长，又能促进企业持续发展。因此，国家减免税费必须保持在合理的范围内。</a:t>
            </a:r>
          </a:p>
        </p:txBody>
      </p:sp>
    </p:spTree>
    <p:extLst>
      <p:ext uri="{BB962C8B-B14F-4D97-AF65-F5344CB8AC3E}">
        <p14:creationId xmlns:p14="http://schemas.microsoft.com/office/powerpoint/2010/main" xmlns="" val="2836780901"/>
      </p:ext>
    </p:extLst>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
          <p:cNvSpPr txBox="1">
            <a:spLocks noChangeArrowheads="1"/>
          </p:cNvSpPr>
          <p:nvPr/>
        </p:nvSpPr>
        <p:spPr bwMode="auto">
          <a:xfrm>
            <a:off x="239349" y="260648"/>
            <a:ext cx="2304256" cy="55140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oAutofit/>
          </a:bodyPr>
          <a:lstStyle>
            <a:lvl1pPr marL="257209" indent="-257209" algn="l" defTabSz="685891"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87" indent="-214341" algn="l" defTabSz="685891"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364" indent="-171473" algn="l" defTabSz="685891"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310"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256"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6201"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147"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093"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Font typeface="Arial" charset="0"/>
              <a:buNone/>
            </a:pPr>
            <a:r>
              <a:rPr lang="zh-CN" altLang="en-US" sz="2800" b="1" dirty="0" smtClean="0">
                <a:solidFill>
                  <a:srgbClr val="0000FF"/>
                </a:solidFill>
                <a:latin typeface="黑体" pitchFamily="49" charset="-122"/>
                <a:ea typeface="黑体" pitchFamily="49" charset="-122"/>
              </a:rPr>
              <a:t>新闻播报</a:t>
            </a:r>
          </a:p>
        </p:txBody>
      </p:sp>
      <p:sp>
        <p:nvSpPr>
          <p:cNvPr id="3" name="矩形 2"/>
          <p:cNvSpPr/>
          <p:nvPr/>
        </p:nvSpPr>
        <p:spPr>
          <a:xfrm>
            <a:off x="476211" y="1000109"/>
            <a:ext cx="11041227" cy="3323987"/>
          </a:xfrm>
          <a:prstGeom prst="rect">
            <a:avLst/>
          </a:prstGeom>
        </p:spPr>
        <p:txBody>
          <a:bodyPr wrap="square">
            <a:spAutoFit/>
          </a:bodyPr>
          <a:lstStyle/>
          <a:p>
            <a:pPr algn="just">
              <a:lnSpc>
                <a:spcPct val="150000"/>
              </a:lnSpc>
            </a:pPr>
            <a:r>
              <a:rPr lang="zh-CN" altLang="en-US" sz="2800" dirty="0" smtClean="0">
                <a:latin typeface="华文细黑" panose="02010600040101010101" pitchFamily="2" charset="-122"/>
                <a:ea typeface="华文细黑" panose="02010600040101010101" pitchFamily="2" charset="-122"/>
              </a:rPr>
              <a:t>       国家税务总局</a:t>
            </a:r>
            <a:r>
              <a:rPr lang="en-US" altLang="zh-CN" sz="2800" dirty="0" smtClean="0">
                <a:latin typeface="华文细黑" panose="02010600040101010101" pitchFamily="2" charset="-122"/>
                <a:ea typeface="华文细黑" panose="02010600040101010101" pitchFamily="2" charset="-122"/>
              </a:rPr>
              <a:t>3</a:t>
            </a:r>
            <a:r>
              <a:rPr lang="zh-CN" altLang="en-US" sz="2800" dirty="0" smtClean="0">
                <a:latin typeface="华文细黑" panose="02010600040101010101" pitchFamily="2" charset="-122"/>
                <a:ea typeface="华文细黑" panose="02010600040101010101" pitchFamily="2" charset="-122"/>
              </a:rPr>
              <a:t>月</a:t>
            </a:r>
            <a:r>
              <a:rPr lang="en-US" altLang="zh-CN" sz="2800" dirty="0" smtClean="0">
                <a:latin typeface="华文细黑" panose="02010600040101010101" pitchFamily="2" charset="-122"/>
                <a:ea typeface="华文细黑" panose="02010600040101010101" pitchFamily="2" charset="-122"/>
              </a:rPr>
              <a:t>27</a:t>
            </a:r>
            <a:r>
              <a:rPr lang="zh-CN" altLang="en-US" sz="2800" dirty="0" smtClean="0">
                <a:latin typeface="华文细黑" panose="02010600040101010101" pitchFamily="2" charset="-122"/>
                <a:ea typeface="华文细黑" panose="02010600040101010101" pitchFamily="2" charset="-122"/>
              </a:rPr>
              <a:t>日举行“便民办税春风行动”新闻发布会，税务总局政策法规司副司长王世宇表示，新冠肺炎疫情发生以来，党中央、国务院高度重视，部署出台了一系列支持疫情防控和复工复产的税费政策。截至目前，针对支持抗击疫情和鼓励复工复产，已先后分三批推出优惠政策。这三批政策指向明确、各有侧重。</a:t>
            </a:r>
          </a:p>
        </p:txBody>
      </p:sp>
    </p:spTree>
    <p:extLst>
      <p:ext uri="{BB962C8B-B14F-4D97-AF65-F5344CB8AC3E}">
        <p14:creationId xmlns:p14="http://schemas.microsoft.com/office/powerpoint/2010/main" xmlns="" val="4199520949"/>
      </p:ext>
    </p:extLst>
  </p:cSld>
  <p:clrMapOvr>
    <a:masterClrMapping/>
  </p:clrMapOvr>
  <p:transition spd="slow">
    <p:push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xmlns="" id="{A079A278-1746-48C8-A2E6-D20C5AF10647}"/>
              </a:ext>
            </a:extLst>
          </p:cNvPr>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3231651"/>
            <a:ext cx="7899662" cy="3639845"/>
          </a:xfrm>
          <a:prstGeom prst="rect">
            <a:avLst/>
          </a:prstGeom>
        </p:spPr>
      </p:pic>
      <p:sp>
        <p:nvSpPr>
          <p:cNvPr id="7" name="文本框 6">
            <a:extLst>
              <a:ext uri="{FF2B5EF4-FFF2-40B4-BE49-F238E27FC236}">
                <a16:creationId xmlns:a16="http://schemas.microsoft.com/office/drawing/2014/main" xmlns="" id="{7FAC9459-BD1F-4229-8E84-27FA7ED99DDE}"/>
              </a:ext>
            </a:extLst>
          </p:cNvPr>
          <p:cNvSpPr txBox="1"/>
          <p:nvPr/>
        </p:nvSpPr>
        <p:spPr>
          <a:xfrm>
            <a:off x="4783876" y="2427179"/>
            <a:ext cx="4372147" cy="1200329"/>
          </a:xfrm>
          <a:prstGeom prst="rect">
            <a:avLst/>
          </a:prstGeom>
          <a:noFill/>
          <a:ln w="31750">
            <a:noFill/>
          </a:ln>
          <a:effectLst/>
        </p:spPr>
        <p:txBody>
          <a:bodyPr wrap="square" rtlCol="0">
            <a:spAutoFit/>
          </a:bodyPr>
          <a:lstStyle/>
          <a:p>
            <a:r>
              <a:rPr lang="zh-CN" altLang="en-US" sz="7200" b="1" dirty="0">
                <a:solidFill>
                  <a:srgbClr val="C10000"/>
                </a:solidFill>
                <a:latin typeface="华文隶书" panose="02010800040101010101" pitchFamily="2" charset="-122"/>
                <a:ea typeface="华文隶书" panose="02010800040101010101" pitchFamily="2" charset="-122"/>
                <a:cs typeface="+mn-ea"/>
                <a:sym typeface="+mn-lt"/>
              </a:rPr>
              <a:t>谢谢观看</a:t>
            </a:r>
          </a:p>
        </p:txBody>
      </p:sp>
      <p:pic>
        <p:nvPicPr>
          <p:cNvPr id="9" name="图片 8">
            <a:extLst>
              <a:ext uri="{FF2B5EF4-FFF2-40B4-BE49-F238E27FC236}">
                <a16:creationId xmlns:a16="http://schemas.microsoft.com/office/drawing/2014/main" xmlns="" id="{0E642B12-B0A0-4808-B231-65249AA531B6}"/>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341234" y="3627508"/>
            <a:ext cx="715348" cy="258416"/>
          </a:xfrm>
          <a:prstGeom prst="rect">
            <a:avLst/>
          </a:prstGeom>
        </p:spPr>
      </p:pic>
      <p:pic>
        <p:nvPicPr>
          <p:cNvPr id="14" name="图片 13">
            <a:extLst>
              <a:ext uri="{FF2B5EF4-FFF2-40B4-BE49-F238E27FC236}">
                <a16:creationId xmlns:a16="http://schemas.microsoft.com/office/drawing/2014/main" xmlns="" id="{DA7781CE-5C80-4E07-8BAF-EF3B7BE66007}"/>
              </a:ext>
            </a:extLst>
          </p:cNvPr>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237210" y="1202658"/>
            <a:ext cx="2932158" cy="5668838"/>
          </a:xfrm>
          <a:prstGeom prst="rect">
            <a:avLst/>
          </a:prstGeom>
        </p:spPr>
      </p:pic>
    </p:spTree>
    <p:extLst>
      <p:ext uri="{BB962C8B-B14F-4D97-AF65-F5344CB8AC3E}">
        <p14:creationId xmlns:p14="http://schemas.microsoft.com/office/powerpoint/2010/main" xmlns="" val="26956726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
          <p:cNvSpPr txBox="1">
            <a:spLocks noChangeArrowheads="1"/>
          </p:cNvSpPr>
          <p:nvPr/>
        </p:nvSpPr>
        <p:spPr bwMode="auto">
          <a:xfrm>
            <a:off x="239349" y="260648"/>
            <a:ext cx="2304256" cy="55140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oAutofit/>
          </a:bodyPr>
          <a:lstStyle>
            <a:lvl1pPr marL="257209" indent="-257209" algn="l" defTabSz="685891"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87" indent="-214341" algn="l" defTabSz="685891"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364" indent="-171473" algn="l" defTabSz="685891"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310"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256"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6201"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147"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093"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Font typeface="Arial" charset="0"/>
              <a:buNone/>
            </a:pPr>
            <a:r>
              <a:rPr lang="zh-CN" altLang="en-US" sz="2800" b="1" dirty="0" smtClean="0">
                <a:solidFill>
                  <a:srgbClr val="0000FF"/>
                </a:solidFill>
                <a:latin typeface="黑体" pitchFamily="49" charset="-122"/>
                <a:ea typeface="黑体" pitchFamily="49" charset="-122"/>
              </a:rPr>
              <a:t>新闻播报</a:t>
            </a:r>
          </a:p>
        </p:txBody>
      </p:sp>
      <p:sp>
        <p:nvSpPr>
          <p:cNvPr id="3" name="矩形 2"/>
          <p:cNvSpPr/>
          <p:nvPr/>
        </p:nvSpPr>
        <p:spPr>
          <a:xfrm>
            <a:off x="476211" y="1000108"/>
            <a:ext cx="11041227" cy="4616648"/>
          </a:xfrm>
          <a:prstGeom prst="rect">
            <a:avLst/>
          </a:prstGeom>
        </p:spPr>
        <p:txBody>
          <a:bodyPr wrap="square">
            <a:spAutoFit/>
          </a:bodyPr>
          <a:lstStyle/>
          <a:p>
            <a:pPr algn="just">
              <a:lnSpc>
                <a:spcPct val="150000"/>
              </a:lnSpc>
            </a:pPr>
            <a:r>
              <a:rPr lang="zh-CN" altLang="en-US" sz="2800" dirty="0" smtClean="0">
                <a:latin typeface="华文细黑" panose="02010600040101010101" pitchFamily="2" charset="-122"/>
                <a:ea typeface="华文细黑" panose="02010600040101010101" pitchFamily="2" charset="-122"/>
              </a:rPr>
              <a:t>　　第一批政策主要聚焦疫情防控工作，目的是第一时间将政策送到抗“疫”前线。这批政策共</a:t>
            </a:r>
            <a:r>
              <a:rPr lang="en-US" altLang="zh-CN" sz="2800" dirty="0" smtClean="0">
                <a:latin typeface="华文细黑" panose="02010600040101010101" pitchFamily="2" charset="-122"/>
                <a:ea typeface="华文细黑" panose="02010600040101010101" pitchFamily="2" charset="-122"/>
              </a:rPr>
              <a:t>12</a:t>
            </a:r>
            <a:r>
              <a:rPr lang="zh-CN" altLang="en-US" sz="2800" dirty="0" smtClean="0">
                <a:latin typeface="华文细黑" panose="02010600040101010101" pitchFamily="2" charset="-122"/>
                <a:ea typeface="华文细黑" panose="02010600040101010101" pitchFamily="2" charset="-122"/>
              </a:rPr>
              <a:t>项，既注重直接支持医疗救治工作，对参加疫情防治工作的医务人员和防疫工作者取得的临时性补助和奖金免征个人所得税；又注重支持相关保障物资的生产和运输，对疫情防控重点保障物资生产企业全额退还增值税增量留抵税额、对其扩大产能购置设备允许企业所得税税前一次性扣除、对纳税人提供疫情防控重点保障物资运输收入免征增值税。</a:t>
            </a:r>
          </a:p>
        </p:txBody>
      </p:sp>
    </p:spTree>
    <p:extLst>
      <p:ext uri="{BB962C8B-B14F-4D97-AF65-F5344CB8AC3E}">
        <p14:creationId xmlns:p14="http://schemas.microsoft.com/office/powerpoint/2010/main" xmlns="" val="4199520949"/>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
          <p:cNvSpPr txBox="1">
            <a:spLocks noChangeArrowheads="1"/>
          </p:cNvSpPr>
          <p:nvPr/>
        </p:nvSpPr>
        <p:spPr bwMode="auto">
          <a:xfrm>
            <a:off x="239349" y="260648"/>
            <a:ext cx="2304256" cy="55140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oAutofit/>
          </a:bodyPr>
          <a:lstStyle>
            <a:lvl1pPr marL="257209" indent="-257209" algn="l" defTabSz="685891"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87" indent="-214341" algn="l" defTabSz="685891"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364" indent="-171473" algn="l" defTabSz="685891"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310"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256"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6201"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147"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093"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Font typeface="Arial" charset="0"/>
              <a:buNone/>
            </a:pPr>
            <a:r>
              <a:rPr lang="zh-CN" altLang="en-US" sz="2800" b="1" dirty="0" smtClean="0">
                <a:solidFill>
                  <a:srgbClr val="0000FF"/>
                </a:solidFill>
                <a:latin typeface="黑体" pitchFamily="49" charset="-122"/>
                <a:ea typeface="黑体" pitchFamily="49" charset="-122"/>
              </a:rPr>
              <a:t>新闻播报</a:t>
            </a:r>
          </a:p>
        </p:txBody>
      </p:sp>
      <p:sp>
        <p:nvSpPr>
          <p:cNvPr id="3" name="矩形 2"/>
          <p:cNvSpPr/>
          <p:nvPr/>
        </p:nvSpPr>
        <p:spPr>
          <a:xfrm>
            <a:off x="476211" y="1000108"/>
            <a:ext cx="11041227" cy="4616648"/>
          </a:xfrm>
          <a:prstGeom prst="rect">
            <a:avLst/>
          </a:prstGeom>
        </p:spPr>
        <p:txBody>
          <a:bodyPr wrap="square">
            <a:spAutoFit/>
          </a:bodyPr>
          <a:lstStyle/>
          <a:p>
            <a:pPr algn="just">
              <a:lnSpc>
                <a:spcPct val="150000"/>
              </a:lnSpc>
            </a:pPr>
            <a:r>
              <a:rPr lang="zh-CN" altLang="en-US" sz="2800" dirty="0" smtClean="0">
                <a:latin typeface="华文细黑" panose="02010600040101010101" pitchFamily="2" charset="-122"/>
                <a:ea typeface="华文细黑" panose="02010600040101010101" pitchFamily="2" charset="-122"/>
              </a:rPr>
              <a:t>        第二批政策主要聚焦减轻企业社保费负担，目的是降低企业用工成本、增强其复工复产信心。这批政策分为两大方面：一方面，减免企业养老、失业、工伤保险单位缴费，对中小微企业实施不超过</a:t>
            </a:r>
            <a:r>
              <a:rPr lang="en-US" altLang="zh-CN" sz="2800" dirty="0" smtClean="0">
                <a:latin typeface="华文细黑" panose="02010600040101010101" pitchFamily="2" charset="-122"/>
                <a:ea typeface="华文细黑" panose="02010600040101010101" pitchFamily="2" charset="-122"/>
              </a:rPr>
              <a:t>5</a:t>
            </a:r>
            <a:r>
              <a:rPr lang="zh-CN" altLang="en-US" sz="2800" dirty="0" smtClean="0">
                <a:latin typeface="华文细黑" panose="02010600040101010101" pitchFamily="2" charset="-122"/>
                <a:ea typeface="华文细黑" panose="02010600040101010101" pitchFamily="2" charset="-122"/>
              </a:rPr>
              <a:t>个月的免征，对大型企业等其他参保单位实施不超过</a:t>
            </a:r>
            <a:r>
              <a:rPr lang="en-US" altLang="zh-CN" sz="2800" dirty="0" smtClean="0">
                <a:latin typeface="华文细黑" panose="02010600040101010101" pitchFamily="2" charset="-122"/>
                <a:ea typeface="华文细黑" panose="02010600040101010101" pitchFamily="2" charset="-122"/>
              </a:rPr>
              <a:t>3</a:t>
            </a:r>
            <a:r>
              <a:rPr lang="zh-CN" altLang="en-US" sz="2800" dirty="0" smtClean="0">
                <a:latin typeface="华文细黑" panose="02010600040101010101" pitchFamily="2" charset="-122"/>
                <a:ea typeface="华文细黑" panose="02010600040101010101" pitchFamily="2" charset="-122"/>
              </a:rPr>
              <a:t>个月的减半征收，对湖北省各类参保单位实施不超过</a:t>
            </a:r>
            <a:r>
              <a:rPr lang="en-US" altLang="zh-CN" sz="2800" dirty="0" smtClean="0">
                <a:latin typeface="华文细黑" panose="02010600040101010101" pitchFamily="2" charset="-122"/>
                <a:ea typeface="华文细黑" panose="02010600040101010101" pitchFamily="2" charset="-122"/>
              </a:rPr>
              <a:t>5</a:t>
            </a:r>
            <a:r>
              <a:rPr lang="zh-CN" altLang="en-US" sz="2800" dirty="0" smtClean="0">
                <a:latin typeface="华文细黑" panose="02010600040101010101" pitchFamily="2" charset="-122"/>
                <a:ea typeface="华文细黑" panose="02010600040101010101" pitchFamily="2" charset="-122"/>
              </a:rPr>
              <a:t>个月的免征。另一方面，减征基本医疗保险费，由各省指导统筹地区对职工基本医疗保险单位缴费部分减半征收，期限不超过</a:t>
            </a:r>
            <a:r>
              <a:rPr lang="en-US" altLang="zh-CN" sz="2800" dirty="0" smtClean="0">
                <a:latin typeface="华文细黑" panose="02010600040101010101" pitchFamily="2" charset="-122"/>
                <a:ea typeface="华文细黑" panose="02010600040101010101" pitchFamily="2" charset="-122"/>
              </a:rPr>
              <a:t>5</a:t>
            </a:r>
            <a:r>
              <a:rPr lang="zh-CN" altLang="en-US" sz="2800" dirty="0" smtClean="0">
                <a:latin typeface="华文细黑" panose="02010600040101010101" pitchFamily="2" charset="-122"/>
                <a:ea typeface="华文细黑" panose="02010600040101010101" pitchFamily="2" charset="-122"/>
              </a:rPr>
              <a:t>个月。</a:t>
            </a:r>
          </a:p>
        </p:txBody>
      </p:sp>
    </p:spTree>
    <p:extLst>
      <p:ext uri="{BB962C8B-B14F-4D97-AF65-F5344CB8AC3E}">
        <p14:creationId xmlns:p14="http://schemas.microsoft.com/office/powerpoint/2010/main" xmlns="" val="4199520949"/>
      </p:ext>
    </p:extLst>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
          <p:cNvSpPr txBox="1">
            <a:spLocks noChangeArrowheads="1"/>
          </p:cNvSpPr>
          <p:nvPr/>
        </p:nvSpPr>
        <p:spPr bwMode="auto">
          <a:xfrm>
            <a:off x="239349" y="260648"/>
            <a:ext cx="2304256" cy="55140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oAutofit/>
          </a:bodyPr>
          <a:lstStyle>
            <a:lvl1pPr marL="257209" indent="-257209" algn="l" defTabSz="685891"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87" indent="-214341" algn="l" defTabSz="685891"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364" indent="-171473" algn="l" defTabSz="685891"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310"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256"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6201"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147"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093"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Font typeface="Arial" charset="0"/>
              <a:buNone/>
            </a:pPr>
            <a:r>
              <a:rPr lang="zh-CN" altLang="en-US" sz="2800" b="1" dirty="0" smtClean="0">
                <a:solidFill>
                  <a:srgbClr val="0000FF"/>
                </a:solidFill>
                <a:latin typeface="黑体" pitchFamily="49" charset="-122"/>
                <a:ea typeface="黑体" pitchFamily="49" charset="-122"/>
              </a:rPr>
              <a:t>新闻播报</a:t>
            </a:r>
          </a:p>
        </p:txBody>
      </p:sp>
      <p:sp>
        <p:nvSpPr>
          <p:cNvPr id="3" name="矩形 2"/>
          <p:cNvSpPr/>
          <p:nvPr/>
        </p:nvSpPr>
        <p:spPr>
          <a:xfrm>
            <a:off x="476211" y="1000108"/>
            <a:ext cx="11041227" cy="3970318"/>
          </a:xfrm>
          <a:prstGeom prst="rect">
            <a:avLst/>
          </a:prstGeom>
        </p:spPr>
        <p:txBody>
          <a:bodyPr wrap="square">
            <a:spAutoFit/>
          </a:bodyPr>
          <a:lstStyle/>
          <a:p>
            <a:pPr algn="just">
              <a:lnSpc>
                <a:spcPct val="150000"/>
              </a:lnSpc>
            </a:pPr>
            <a:r>
              <a:rPr lang="zh-CN" altLang="en-US" sz="2800" dirty="0" smtClean="0">
                <a:latin typeface="华文细黑" panose="02010600040101010101" pitchFamily="2" charset="-122"/>
                <a:ea typeface="华文细黑" panose="02010600040101010101" pitchFamily="2" charset="-122"/>
              </a:rPr>
              <a:t>        第三批政策主要聚焦小微企业和个体工商户，目的是增强其抗风险能力，助其渡过难关。这批政策共</a:t>
            </a:r>
            <a:r>
              <a:rPr lang="en-US" altLang="zh-CN" sz="2800" dirty="0" smtClean="0">
                <a:latin typeface="华文细黑" panose="02010600040101010101" pitchFamily="2" charset="-122"/>
                <a:ea typeface="华文细黑" panose="02010600040101010101" pitchFamily="2" charset="-122"/>
              </a:rPr>
              <a:t>3</a:t>
            </a:r>
            <a:r>
              <a:rPr lang="zh-CN" altLang="en-US" sz="2800" dirty="0" smtClean="0">
                <a:latin typeface="华文细黑" panose="02010600040101010101" pitchFamily="2" charset="-122"/>
                <a:ea typeface="华文细黑" panose="02010600040101010101" pitchFamily="2" charset="-122"/>
              </a:rPr>
              <a:t>项：一是</a:t>
            </a:r>
            <a:r>
              <a:rPr lang="en-US" altLang="zh-CN" sz="2800" dirty="0" smtClean="0">
                <a:latin typeface="华文细黑" panose="02010600040101010101" pitchFamily="2" charset="-122"/>
                <a:ea typeface="华文细黑" panose="02010600040101010101" pitchFamily="2" charset="-122"/>
              </a:rPr>
              <a:t>3</a:t>
            </a:r>
            <a:r>
              <a:rPr lang="zh-CN" altLang="en-US" sz="2800" dirty="0" smtClean="0">
                <a:latin typeface="华文细黑" panose="02010600040101010101" pitchFamily="2" charset="-122"/>
                <a:ea typeface="华文细黑" panose="02010600040101010101" pitchFamily="2" charset="-122"/>
              </a:rPr>
              <a:t>月</a:t>
            </a:r>
            <a:r>
              <a:rPr lang="en-US" altLang="zh-CN" sz="2800" dirty="0" smtClean="0">
                <a:latin typeface="华文细黑" panose="02010600040101010101" pitchFamily="2" charset="-122"/>
                <a:ea typeface="华文细黑" panose="02010600040101010101" pitchFamily="2" charset="-122"/>
              </a:rPr>
              <a:t>1</a:t>
            </a:r>
            <a:r>
              <a:rPr lang="zh-CN" altLang="en-US" sz="2800" dirty="0" smtClean="0">
                <a:latin typeface="华文细黑" panose="02010600040101010101" pitchFamily="2" charset="-122"/>
                <a:ea typeface="华文细黑" panose="02010600040101010101" pitchFamily="2" charset="-122"/>
              </a:rPr>
              <a:t>日至</a:t>
            </a:r>
            <a:r>
              <a:rPr lang="en-US" altLang="zh-CN" sz="2800" dirty="0" smtClean="0">
                <a:latin typeface="华文细黑" panose="02010600040101010101" pitchFamily="2" charset="-122"/>
                <a:ea typeface="华文细黑" panose="02010600040101010101" pitchFamily="2" charset="-122"/>
              </a:rPr>
              <a:t>5</a:t>
            </a:r>
            <a:r>
              <a:rPr lang="zh-CN" altLang="en-US" sz="2800" dirty="0" smtClean="0">
                <a:latin typeface="华文细黑" panose="02010600040101010101" pitchFamily="2" charset="-122"/>
                <a:ea typeface="华文细黑" panose="02010600040101010101" pitchFamily="2" charset="-122"/>
              </a:rPr>
              <a:t>月底，免征湖北省境内小规模纳税人增值税，其他地区征收率由</a:t>
            </a:r>
            <a:r>
              <a:rPr lang="en-US" altLang="zh-CN" sz="2800" dirty="0" smtClean="0">
                <a:latin typeface="华文细黑" panose="02010600040101010101" pitchFamily="2" charset="-122"/>
                <a:ea typeface="华文细黑" panose="02010600040101010101" pitchFamily="2" charset="-122"/>
              </a:rPr>
              <a:t>3%</a:t>
            </a:r>
            <a:r>
              <a:rPr lang="zh-CN" altLang="en-US" sz="2800" dirty="0" smtClean="0">
                <a:latin typeface="华文细黑" panose="02010600040101010101" pitchFamily="2" charset="-122"/>
                <a:ea typeface="华文细黑" panose="02010600040101010101" pitchFamily="2" charset="-122"/>
              </a:rPr>
              <a:t>降至</a:t>
            </a:r>
            <a:r>
              <a:rPr lang="en-US" altLang="zh-CN" sz="2800" dirty="0" smtClean="0">
                <a:latin typeface="华文细黑" panose="02010600040101010101" pitchFamily="2" charset="-122"/>
                <a:ea typeface="华文细黑" panose="02010600040101010101" pitchFamily="2" charset="-122"/>
              </a:rPr>
              <a:t>1%</a:t>
            </a:r>
            <a:r>
              <a:rPr lang="zh-CN" altLang="en-US" sz="2800" dirty="0" smtClean="0">
                <a:latin typeface="华文细黑" panose="02010600040101010101" pitchFamily="2" charset="-122"/>
                <a:ea typeface="华文细黑" panose="02010600040101010101" pitchFamily="2" charset="-122"/>
              </a:rPr>
              <a:t>；二是个体工商户按单位参保企业职工养老、失业、工伤保险的，参照中小微企业享受减免政策；三是鼓励各地通过减免城镇土地使用税等方式，支持出租方为个体工商户减免物业租金。</a:t>
            </a:r>
          </a:p>
        </p:txBody>
      </p:sp>
    </p:spTree>
    <p:extLst>
      <p:ext uri="{BB962C8B-B14F-4D97-AF65-F5344CB8AC3E}">
        <p14:creationId xmlns:p14="http://schemas.microsoft.com/office/powerpoint/2010/main" xmlns="" val="4199520949"/>
      </p:ext>
    </p:extLst>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
          <p:cNvSpPr txBox="1">
            <a:spLocks noChangeArrowheads="1"/>
          </p:cNvSpPr>
          <p:nvPr/>
        </p:nvSpPr>
        <p:spPr bwMode="auto">
          <a:xfrm>
            <a:off x="239349" y="260648"/>
            <a:ext cx="2618128" cy="55140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oAutofit/>
          </a:bodyPr>
          <a:lstStyle>
            <a:lvl1pPr marL="257209" indent="-257209" algn="l" defTabSz="685891"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87" indent="-214341" algn="l" defTabSz="685891"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364" indent="-171473" algn="l" defTabSz="685891"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310"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256"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6201"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147"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093"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Font typeface="Arial" charset="0"/>
              <a:buNone/>
            </a:pPr>
            <a:r>
              <a:rPr lang="zh-CN" altLang="en-US" sz="2800" b="1" smtClean="0">
                <a:solidFill>
                  <a:srgbClr val="0000FF"/>
                </a:solidFill>
                <a:latin typeface="黑体" pitchFamily="49" charset="-122"/>
                <a:ea typeface="黑体" pitchFamily="49" charset="-122"/>
              </a:rPr>
              <a:t>热点解读：</a:t>
            </a:r>
            <a:endParaRPr lang="zh-CN" altLang="en-US" sz="2800" b="1" dirty="0" smtClean="0">
              <a:solidFill>
                <a:srgbClr val="0000FF"/>
              </a:solidFill>
              <a:latin typeface="黑体" pitchFamily="49" charset="-122"/>
              <a:ea typeface="黑体" pitchFamily="49" charset="-122"/>
            </a:endParaRPr>
          </a:p>
        </p:txBody>
      </p:sp>
      <p:sp>
        <p:nvSpPr>
          <p:cNvPr id="3" name="矩形 2"/>
          <p:cNvSpPr/>
          <p:nvPr/>
        </p:nvSpPr>
        <p:spPr>
          <a:xfrm>
            <a:off x="666712" y="1785926"/>
            <a:ext cx="11041227" cy="738664"/>
          </a:xfrm>
          <a:prstGeom prst="rect">
            <a:avLst/>
          </a:prstGeom>
        </p:spPr>
        <p:txBody>
          <a:bodyPr wrap="square">
            <a:spAutoFit/>
          </a:bodyPr>
          <a:lstStyle/>
          <a:p>
            <a:pPr algn="just">
              <a:lnSpc>
                <a:spcPct val="150000"/>
              </a:lnSpc>
            </a:pPr>
            <a:r>
              <a:rPr lang="en-US" altLang="zh-CN" sz="2800" dirty="0" smtClean="0">
                <a:latin typeface="华文细黑" panose="02010600040101010101" pitchFamily="2" charset="-122"/>
                <a:ea typeface="华文细黑" panose="02010600040101010101" pitchFamily="2" charset="-122"/>
              </a:rPr>
              <a:t>1.</a:t>
            </a:r>
            <a:r>
              <a:rPr lang="zh-CN" altLang="en-US" sz="2800" dirty="0" smtClean="0">
                <a:latin typeface="华文细黑" panose="02010600040101010101" pitchFamily="2" charset="-122"/>
                <a:ea typeface="华文细黑" panose="02010600040101010101" pitchFamily="2" charset="-122"/>
              </a:rPr>
              <a:t>我国的基本经济制度是公有制为主体，多种所有制经济共同发展。</a:t>
            </a:r>
          </a:p>
        </p:txBody>
      </p:sp>
      <p:sp>
        <p:nvSpPr>
          <p:cNvPr id="4" name="矩形 3"/>
          <p:cNvSpPr/>
          <p:nvPr/>
        </p:nvSpPr>
        <p:spPr>
          <a:xfrm>
            <a:off x="761963" y="1214423"/>
            <a:ext cx="2659702" cy="461665"/>
          </a:xfrm>
          <a:prstGeom prst="rect">
            <a:avLst/>
          </a:prstGeom>
        </p:spPr>
        <p:txBody>
          <a:bodyPr wrap="none">
            <a:spAutoFit/>
          </a:bodyPr>
          <a:lstStyle/>
          <a:p>
            <a:r>
              <a:rPr lang="en-US" altLang="zh-CN" sz="2400" b="1" smtClean="0">
                <a:solidFill>
                  <a:srgbClr val="FF0000"/>
                </a:solidFill>
                <a:latin typeface="黑体" pitchFamily="49" charset="-122"/>
                <a:ea typeface="黑体" pitchFamily="49" charset="-122"/>
              </a:rPr>
              <a:t>《</a:t>
            </a:r>
            <a:r>
              <a:rPr lang="zh-CN" altLang="en-US" sz="2400" b="1" smtClean="0">
                <a:solidFill>
                  <a:srgbClr val="FF0000"/>
                </a:solidFill>
                <a:latin typeface="黑体" pitchFamily="49" charset="-122"/>
                <a:ea typeface="黑体" pitchFamily="49" charset="-122"/>
              </a:rPr>
              <a:t>经济生活</a:t>
            </a:r>
            <a:r>
              <a:rPr lang="en-US" altLang="zh-CN" sz="2400" b="1" smtClean="0">
                <a:solidFill>
                  <a:srgbClr val="FF0000"/>
                </a:solidFill>
                <a:latin typeface="黑体" pitchFamily="49" charset="-122"/>
                <a:ea typeface="黑体" pitchFamily="49" charset="-122"/>
              </a:rPr>
              <a:t>》</a:t>
            </a:r>
            <a:r>
              <a:rPr lang="zh-CN" altLang="en-US" sz="2400" b="1" smtClean="0">
                <a:solidFill>
                  <a:srgbClr val="FF0000"/>
                </a:solidFill>
                <a:latin typeface="黑体" pitchFamily="49" charset="-122"/>
                <a:ea typeface="黑体" pitchFamily="49" charset="-122"/>
              </a:rPr>
              <a:t>角度</a:t>
            </a:r>
            <a:endParaRPr lang="zh-CN" altLang="en-US" sz="2400">
              <a:solidFill>
                <a:srgbClr val="FF0000"/>
              </a:solidFill>
            </a:endParaRPr>
          </a:p>
        </p:txBody>
      </p:sp>
    </p:spTree>
    <p:extLst>
      <p:ext uri="{BB962C8B-B14F-4D97-AF65-F5344CB8AC3E}">
        <p14:creationId xmlns:p14="http://schemas.microsoft.com/office/powerpoint/2010/main" xmlns="" val="3117122470"/>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
          <p:cNvSpPr txBox="1">
            <a:spLocks noChangeArrowheads="1"/>
          </p:cNvSpPr>
          <p:nvPr/>
        </p:nvSpPr>
        <p:spPr bwMode="auto">
          <a:xfrm>
            <a:off x="239349" y="260648"/>
            <a:ext cx="2618128" cy="55140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oAutofit/>
          </a:bodyPr>
          <a:lstStyle>
            <a:lvl1pPr marL="257209" indent="-257209" algn="l" defTabSz="685891"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87" indent="-214341" algn="l" defTabSz="685891"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364" indent="-171473" algn="l" defTabSz="685891"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310"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256"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6201"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147"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093"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Font typeface="Arial" charset="0"/>
              <a:buNone/>
            </a:pPr>
            <a:r>
              <a:rPr lang="zh-CN" altLang="en-US" sz="2800" b="1" smtClean="0">
                <a:solidFill>
                  <a:srgbClr val="0000FF"/>
                </a:solidFill>
                <a:latin typeface="黑体" pitchFamily="49" charset="-122"/>
                <a:ea typeface="黑体" pitchFamily="49" charset="-122"/>
              </a:rPr>
              <a:t>热点解读：</a:t>
            </a:r>
            <a:endParaRPr lang="zh-CN" altLang="en-US" sz="2800" b="1" dirty="0" smtClean="0">
              <a:solidFill>
                <a:srgbClr val="0000FF"/>
              </a:solidFill>
              <a:latin typeface="黑体" pitchFamily="49" charset="-122"/>
              <a:ea typeface="黑体" pitchFamily="49" charset="-122"/>
            </a:endParaRPr>
          </a:p>
        </p:txBody>
      </p:sp>
      <p:sp>
        <p:nvSpPr>
          <p:cNvPr id="3" name="矩形 2"/>
          <p:cNvSpPr/>
          <p:nvPr/>
        </p:nvSpPr>
        <p:spPr>
          <a:xfrm>
            <a:off x="666712" y="1785927"/>
            <a:ext cx="11041227" cy="2031325"/>
          </a:xfrm>
          <a:prstGeom prst="rect">
            <a:avLst/>
          </a:prstGeom>
        </p:spPr>
        <p:txBody>
          <a:bodyPr wrap="square">
            <a:spAutoFit/>
          </a:bodyPr>
          <a:lstStyle/>
          <a:p>
            <a:pPr algn="just">
              <a:lnSpc>
                <a:spcPct val="150000"/>
              </a:lnSpc>
            </a:pPr>
            <a:r>
              <a:rPr lang="en-US" altLang="zh-CN" sz="2800" dirty="0" smtClean="0">
                <a:latin typeface="华文细黑" panose="02010600040101010101" pitchFamily="2" charset="-122"/>
                <a:ea typeface="华文细黑" panose="02010600040101010101" pitchFamily="2" charset="-122"/>
              </a:rPr>
              <a:t>2.</a:t>
            </a:r>
            <a:r>
              <a:rPr lang="zh-CN" altLang="en-US" sz="2800" dirty="0" smtClean="0">
                <a:latin typeface="华文细黑" panose="02010600040101010101" pitchFamily="2" charset="-122"/>
                <a:ea typeface="华文细黑" panose="02010600040101010101" pitchFamily="2" charset="-122"/>
              </a:rPr>
              <a:t>小微企业属于非公有制经济，非公有制经济是我国社会主义市场经济的重要组成部分，是我国经济发展的重要基础。发展小微企业有利于完善我国的基本经济制度，激发非公有制经济的活力和创造力。</a:t>
            </a:r>
          </a:p>
        </p:txBody>
      </p:sp>
      <p:sp>
        <p:nvSpPr>
          <p:cNvPr id="4" name="矩形 3"/>
          <p:cNvSpPr/>
          <p:nvPr/>
        </p:nvSpPr>
        <p:spPr>
          <a:xfrm>
            <a:off x="761963" y="1214423"/>
            <a:ext cx="2659702" cy="461665"/>
          </a:xfrm>
          <a:prstGeom prst="rect">
            <a:avLst/>
          </a:prstGeom>
        </p:spPr>
        <p:txBody>
          <a:bodyPr wrap="none">
            <a:spAutoFit/>
          </a:bodyPr>
          <a:lstStyle/>
          <a:p>
            <a:r>
              <a:rPr lang="en-US" altLang="zh-CN" sz="2400" b="1" smtClean="0">
                <a:solidFill>
                  <a:srgbClr val="FF0000"/>
                </a:solidFill>
                <a:latin typeface="黑体" pitchFamily="49" charset="-122"/>
                <a:ea typeface="黑体" pitchFamily="49" charset="-122"/>
              </a:rPr>
              <a:t>《</a:t>
            </a:r>
            <a:r>
              <a:rPr lang="zh-CN" altLang="en-US" sz="2400" b="1" smtClean="0">
                <a:solidFill>
                  <a:srgbClr val="FF0000"/>
                </a:solidFill>
                <a:latin typeface="黑体" pitchFamily="49" charset="-122"/>
                <a:ea typeface="黑体" pitchFamily="49" charset="-122"/>
              </a:rPr>
              <a:t>经济生活</a:t>
            </a:r>
            <a:r>
              <a:rPr lang="en-US" altLang="zh-CN" sz="2400" b="1" smtClean="0">
                <a:solidFill>
                  <a:srgbClr val="FF0000"/>
                </a:solidFill>
                <a:latin typeface="黑体" pitchFamily="49" charset="-122"/>
                <a:ea typeface="黑体" pitchFamily="49" charset="-122"/>
              </a:rPr>
              <a:t>》</a:t>
            </a:r>
            <a:r>
              <a:rPr lang="zh-CN" altLang="en-US" sz="2400" b="1" smtClean="0">
                <a:solidFill>
                  <a:srgbClr val="FF0000"/>
                </a:solidFill>
                <a:latin typeface="黑体" pitchFamily="49" charset="-122"/>
                <a:ea typeface="黑体" pitchFamily="49" charset="-122"/>
              </a:rPr>
              <a:t>角度</a:t>
            </a:r>
            <a:endParaRPr lang="zh-CN" altLang="en-US" sz="2400">
              <a:solidFill>
                <a:srgbClr val="FF0000"/>
              </a:solidFill>
            </a:endParaRPr>
          </a:p>
        </p:txBody>
      </p:sp>
    </p:spTree>
    <p:extLst>
      <p:ext uri="{BB962C8B-B14F-4D97-AF65-F5344CB8AC3E}">
        <p14:creationId xmlns:p14="http://schemas.microsoft.com/office/powerpoint/2010/main" xmlns="" val="3117122470"/>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
          <p:cNvSpPr txBox="1">
            <a:spLocks noChangeArrowheads="1"/>
          </p:cNvSpPr>
          <p:nvPr/>
        </p:nvSpPr>
        <p:spPr bwMode="auto">
          <a:xfrm>
            <a:off x="239349" y="260648"/>
            <a:ext cx="2618128" cy="55140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oAutofit/>
          </a:bodyPr>
          <a:lstStyle>
            <a:lvl1pPr marL="257209" indent="-257209" algn="l" defTabSz="685891"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87" indent="-214341" algn="l" defTabSz="685891"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364" indent="-171473" algn="l" defTabSz="685891"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310"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256"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6201"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147"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093"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Font typeface="Arial" charset="0"/>
              <a:buNone/>
            </a:pPr>
            <a:r>
              <a:rPr lang="zh-CN" altLang="en-US" sz="2800" b="1" smtClean="0">
                <a:solidFill>
                  <a:srgbClr val="0000FF"/>
                </a:solidFill>
                <a:latin typeface="黑体" pitchFamily="49" charset="-122"/>
                <a:ea typeface="黑体" pitchFamily="49" charset="-122"/>
              </a:rPr>
              <a:t>热点解读：</a:t>
            </a:r>
            <a:endParaRPr lang="zh-CN" altLang="en-US" sz="2800" b="1" dirty="0" smtClean="0">
              <a:solidFill>
                <a:srgbClr val="0000FF"/>
              </a:solidFill>
              <a:latin typeface="黑体" pitchFamily="49" charset="-122"/>
              <a:ea typeface="黑体" pitchFamily="49" charset="-122"/>
            </a:endParaRPr>
          </a:p>
        </p:txBody>
      </p:sp>
      <p:sp>
        <p:nvSpPr>
          <p:cNvPr id="3" name="矩形 2"/>
          <p:cNvSpPr/>
          <p:nvPr/>
        </p:nvSpPr>
        <p:spPr>
          <a:xfrm>
            <a:off x="666712" y="1785926"/>
            <a:ext cx="11041227" cy="1384995"/>
          </a:xfrm>
          <a:prstGeom prst="rect">
            <a:avLst/>
          </a:prstGeom>
        </p:spPr>
        <p:txBody>
          <a:bodyPr wrap="square">
            <a:spAutoFit/>
          </a:bodyPr>
          <a:lstStyle/>
          <a:p>
            <a:pPr algn="just">
              <a:lnSpc>
                <a:spcPct val="150000"/>
              </a:lnSpc>
            </a:pPr>
            <a:r>
              <a:rPr lang="en-US" altLang="zh-CN" sz="2800" dirty="0" smtClean="0">
                <a:latin typeface="华文细黑" panose="02010600040101010101" pitchFamily="2" charset="-122"/>
                <a:ea typeface="华文细黑" panose="02010600040101010101" pitchFamily="2" charset="-122"/>
              </a:rPr>
              <a:t>3.</a:t>
            </a:r>
            <a:r>
              <a:rPr lang="zh-CN" altLang="en-US" sz="2800" dirty="0" smtClean="0">
                <a:latin typeface="华文细黑" panose="02010600040101010101" pitchFamily="2" charset="-122"/>
                <a:ea typeface="华文细黑" panose="02010600040101010101" pitchFamily="2" charset="-122"/>
              </a:rPr>
              <a:t>企业是社会主义市场经济的微观主体，对小微企业进行扶持有利于扩大就业，促进创新，增加税收，促进我国经济发展。</a:t>
            </a:r>
          </a:p>
        </p:txBody>
      </p:sp>
      <p:sp>
        <p:nvSpPr>
          <p:cNvPr id="4" name="矩形 3"/>
          <p:cNvSpPr/>
          <p:nvPr/>
        </p:nvSpPr>
        <p:spPr>
          <a:xfrm>
            <a:off x="761963" y="1214423"/>
            <a:ext cx="2659702" cy="461665"/>
          </a:xfrm>
          <a:prstGeom prst="rect">
            <a:avLst/>
          </a:prstGeom>
        </p:spPr>
        <p:txBody>
          <a:bodyPr wrap="none">
            <a:spAutoFit/>
          </a:bodyPr>
          <a:lstStyle/>
          <a:p>
            <a:r>
              <a:rPr lang="en-US" altLang="zh-CN" sz="2400" b="1" smtClean="0">
                <a:solidFill>
                  <a:srgbClr val="FF0000"/>
                </a:solidFill>
                <a:latin typeface="黑体" pitchFamily="49" charset="-122"/>
                <a:ea typeface="黑体" pitchFamily="49" charset="-122"/>
              </a:rPr>
              <a:t>《</a:t>
            </a:r>
            <a:r>
              <a:rPr lang="zh-CN" altLang="en-US" sz="2400" b="1" smtClean="0">
                <a:solidFill>
                  <a:srgbClr val="FF0000"/>
                </a:solidFill>
                <a:latin typeface="黑体" pitchFamily="49" charset="-122"/>
                <a:ea typeface="黑体" pitchFamily="49" charset="-122"/>
              </a:rPr>
              <a:t>经济生活</a:t>
            </a:r>
            <a:r>
              <a:rPr lang="en-US" altLang="zh-CN" sz="2400" b="1" smtClean="0">
                <a:solidFill>
                  <a:srgbClr val="FF0000"/>
                </a:solidFill>
                <a:latin typeface="黑体" pitchFamily="49" charset="-122"/>
                <a:ea typeface="黑体" pitchFamily="49" charset="-122"/>
              </a:rPr>
              <a:t>》</a:t>
            </a:r>
            <a:r>
              <a:rPr lang="zh-CN" altLang="en-US" sz="2400" b="1" smtClean="0">
                <a:solidFill>
                  <a:srgbClr val="FF0000"/>
                </a:solidFill>
                <a:latin typeface="黑体" pitchFamily="49" charset="-122"/>
                <a:ea typeface="黑体" pitchFamily="49" charset="-122"/>
              </a:rPr>
              <a:t>角度</a:t>
            </a:r>
            <a:endParaRPr lang="zh-CN" altLang="en-US" sz="2400">
              <a:solidFill>
                <a:srgbClr val="FF0000"/>
              </a:solidFill>
            </a:endParaRPr>
          </a:p>
        </p:txBody>
      </p:sp>
    </p:spTree>
    <p:extLst>
      <p:ext uri="{BB962C8B-B14F-4D97-AF65-F5344CB8AC3E}">
        <p14:creationId xmlns:p14="http://schemas.microsoft.com/office/powerpoint/2010/main" xmlns="" val="3117122470"/>
      </p:ext>
    </p:extLst>
  </p:cSld>
  <p:clrMapOvr>
    <a:masterClrMapping/>
  </p:clrMapOvr>
  <p:transition spd="slow">
    <p:push dir="u"/>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86</TotalTime>
  <Words>1990</Words>
  <Application>Microsoft Office PowerPoint</Application>
  <PresentationFormat>自定义</PresentationFormat>
  <Paragraphs>119</Paragraphs>
  <Slides>30</Slides>
  <Notes>0</Notes>
  <HiddenSlides>0</HiddenSlides>
  <MMClips>1</MMClips>
  <ScaleCrop>false</ScaleCrop>
  <HeadingPairs>
    <vt:vector size="4" baseType="variant">
      <vt:variant>
        <vt:lpstr>主题</vt:lpstr>
      </vt:variant>
      <vt:variant>
        <vt:i4>1</vt:i4>
      </vt:variant>
      <vt:variant>
        <vt:lpstr>幻灯片标题</vt:lpstr>
      </vt:variant>
      <vt:variant>
        <vt:i4>30</vt:i4>
      </vt:variant>
    </vt:vector>
  </HeadingPairs>
  <TitlesOfParts>
    <vt:vector size="31"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zxxk</dc:creator>
  <cp:lastModifiedBy>Microsoft</cp:lastModifiedBy>
  <cp:revision>16</cp:revision>
  <dcterms:created xsi:type="dcterms:W3CDTF">2019-11-14T02:50:23Z</dcterms:created>
  <dcterms:modified xsi:type="dcterms:W3CDTF">2020-04-01T12:41:22Z</dcterms:modified>
</cp:coreProperties>
</file>