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3.3-->
<p:presentation xmlns:r="http://schemas.openxmlformats.org/officeDocument/2006/relationships" xmlns:a="http://schemas.openxmlformats.org/drawingml/2006/main" xmlns:p="http://schemas.openxmlformats.org/presentationml/2006/main" saveSubsetFonts="1">
  <p:sldMasterIdLst>
    <p:sldMasterId id="2147483667" r:id="rId1"/>
    <p:sldMasterId id="2147483712" r:id="rId2"/>
    <p:sldMasterId id="2147483740" r:id="rId3"/>
    <p:sldMasterId id="2147483736" r:id="rId4"/>
    <p:sldMasterId id="2147483724" r:id="rId5"/>
    <p:sldMasterId id="2147483738" r:id="rId6"/>
  </p:sldMasterIdLst>
  <p:notesMasterIdLst>
    <p:notesMasterId r:id="rId7"/>
  </p:notesMasterIdLst>
  <p:sldIdLst>
    <p:sldId id="1674" r:id="rId8"/>
    <p:sldId id="1675" r:id="rId9"/>
    <p:sldId id="1676" r:id="rId10"/>
    <p:sldId id="1677" r:id="rId11"/>
    <p:sldId id="1678" r:id="rId12"/>
    <p:sldId id="1679" r:id="rId13"/>
    <p:sldId id="1680" r:id="rId14"/>
    <p:sldId id="1681" r:id="rId15"/>
    <p:sldId id="1682" r:id="rId16"/>
    <p:sldId id="1683" r:id="rId17"/>
    <p:sldId id="1684" r:id="rId18"/>
    <p:sldId id="1685" r:id="rId19"/>
    <p:sldId id="1686" r:id="rId20"/>
    <p:sldId id="1687" r:id="rId21"/>
    <p:sldId id="1688" r:id="rId22"/>
    <p:sldId id="1689" r:id="rId23"/>
    <p:sldId id="1690" r:id="rId24"/>
    <p:sldId id="1691" r:id="rId25"/>
    <p:sldId id="1692" r:id="rId26"/>
    <p:sldId id="1693" r:id="rId27"/>
    <p:sldId id="1694" r:id="rId28"/>
    <p:sldId id="1695" r:id="rId29"/>
    <p:sldId id="1696" r:id="rId30"/>
    <p:sldId id="1697" r:id="rId31"/>
    <p:sldId id="1698" r:id="rId32"/>
    <p:sldId id="1699" r:id="rId33"/>
    <p:sldId id="1700" r:id="rId34"/>
    <p:sldId id="1701" r:id="rId35"/>
    <p:sldId id="1702" r:id="rId36"/>
    <p:sldId id="1703" r:id="rId37"/>
    <p:sldId id="1704" r:id="rId38"/>
    <p:sldId id="1705" r:id="rId39"/>
    <p:sldId id="1706" r:id="rId40"/>
    <p:sldId id="1707" r:id="rId41"/>
    <p:sldId id="1708" r:id="rId42"/>
    <p:sldId id="1709" r:id="rId43"/>
    <p:sldId id="1710" r:id="rId44"/>
    <p:sldId id="1711" r:id="rId45"/>
    <p:sldId id="1712" r:id="rId46"/>
    <p:sldId id="1713" r:id="rId47"/>
    <p:sldId id="1714" r:id="rId48"/>
    <p:sldId id="1715" r:id="rId49"/>
    <p:sldId id="1716" r:id="rId50"/>
  </p:sldIdLst>
  <p:sldSz cx="9144000" cy="5143500" type="screen16x9"/>
  <p:notesSz cx="6858000" cy="9144000"/>
  <p:custDataLst>
    <p:tags r:id="rId51"/>
  </p:custDataLst>
  <p:defaultTextStyle>
    <a:defPPr>
      <a:defRPr lang="zh-CN"/>
    </a:defPPr>
    <a:lvl1pPr algn="l" rtl="0" fontAlgn="base">
      <a:lnSpc>
        <a:spcPct val="130000"/>
      </a:lnSpc>
      <a:spcBef>
        <a:spcPct val="0"/>
      </a:spcBef>
      <a:spcAft>
        <a:spcPct val="0"/>
      </a:spcAft>
      <a:defRPr sz="1900" b="1" kern="1200">
        <a:solidFill>
          <a:schemeClr val="tx1"/>
        </a:solidFill>
        <a:latin typeface="宋体" pitchFamily="2" charset="-122"/>
        <a:ea typeface="宋体" pitchFamily="2" charset="-122"/>
        <a:cs typeface="+mn-cs"/>
      </a:defRPr>
    </a:lvl1pPr>
    <a:lvl2pPr marL="439587" algn="l" rtl="0" fontAlgn="base">
      <a:lnSpc>
        <a:spcPct val="130000"/>
      </a:lnSpc>
      <a:spcBef>
        <a:spcPct val="0"/>
      </a:spcBef>
      <a:spcAft>
        <a:spcPct val="0"/>
      </a:spcAft>
      <a:defRPr sz="1900" b="1" kern="1200">
        <a:solidFill>
          <a:schemeClr val="tx1"/>
        </a:solidFill>
        <a:latin typeface="宋体" pitchFamily="2" charset="-122"/>
        <a:ea typeface="宋体" pitchFamily="2" charset="-122"/>
        <a:cs typeface="+mn-cs"/>
      </a:defRPr>
    </a:lvl2pPr>
    <a:lvl3pPr marL="879174" algn="l" rtl="0" fontAlgn="base">
      <a:lnSpc>
        <a:spcPct val="130000"/>
      </a:lnSpc>
      <a:spcBef>
        <a:spcPct val="0"/>
      </a:spcBef>
      <a:spcAft>
        <a:spcPct val="0"/>
      </a:spcAft>
      <a:defRPr sz="1900" b="1" kern="1200">
        <a:solidFill>
          <a:schemeClr val="tx1"/>
        </a:solidFill>
        <a:latin typeface="宋体" pitchFamily="2" charset="-122"/>
        <a:ea typeface="宋体" pitchFamily="2" charset="-122"/>
        <a:cs typeface="+mn-cs"/>
      </a:defRPr>
    </a:lvl3pPr>
    <a:lvl4pPr marL="1318760" algn="l" rtl="0" fontAlgn="base">
      <a:lnSpc>
        <a:spcPct val="130000"/>
      </a:lnSpc>
      <a:spcBef>
        <a:spcPct val="0"/>
      </a:spcBef>
      <a:spcAft>
        <a:spcPct val="0"/>
      </a:spcAft>
      <a:defRPr sz="1900" b="1" kern="1200">
        <a:solidFill>
          <a:schemeClr val="tx1"/>
        </a:solidFill>
        <a:latin typeface="宋体" pitchFamily="2" charset="-122"/>
        <a:ea typeface="宋体" pitchFamily="2" charset="-122"/>
        <a:cs typeface="+mn-cs"/>
      </a:defRPr>
    </a:lvl4pPr>
    <a:lvl5pPr marL="1758347" algn="l" rtl="0" fontAlgn="base">
      <a:lnSpc>
        <a:spcPct val="130000"/>
      </a:lnSpc>
      <a:spcBef>
        <a:spcPct val="0"/>
      </a:spcBef>
      <a:spcAft>
        <a:spcPct val="0"/>
      </a:spcAft>
      <a:defRPr sz="1900" b="1" kern="1200">
        <a:solidFill>
          <a:schemeClr val="tx1"/>
        </a:solidFill>
        <a:latin typeface="宋体" pitchFamily="2" charset="-122"/>
        <a:ea typeface="宋体" pitchFamily="2" charset="-122"/>
        <a:cs typeface="+mn-cs"/>
      </a:defRPr>
    </a:lvl5pPr>
    <a:lvl6pPr marL="2197934" algn="l" defTabSz="879174" rtl="0" eaLnBrk="1" latinLnBrk="0" hangingPunct="1">
      <a:defRPr sz="1900" b="1" kern="1200">
        <a:solidFill>
          <a:schemeClr val="tx1"/>
        </a:solidFill>
        <a:latin typeface="宋体" pitchFamily="2" charset="-122"/>
        <a:ea typeface="宋体" pitchFamily="2" charset="-122"/>
        <a:cs typeface="+mn-cs"/>
      </a:defRPr>
    </a:lvl6pPr>
    <a:lvl7pPr marL="2637521" algn="l" defTabSz="879174" rtl="0" eaLnBrk="1" latinLnBrk="0" hangingPunct="1">
      <a:defRPr sz="1900" b="1" kern="1200">
        <a:solidFill>
          <a:schemeClr val="tx1"/>
        </a:solidFill>
        <a:latin typeface="宋体" pitchFamily="2" charset="-122"/>
        <a:ea typeface="宋体" pitchFamily="2" charset="-122"/>
        <a:cs typeface="+mn-cs"/>
      </a:defRPr>
    </a:lvl7pPr>
    <a:lvl8pPr marL="3077108" algn="l" defTabSz="879174" rtl="0" eaLnBrk="1" latinLnBrk="0" hangingPunct="1">
      <a:defRPr sz="1900" b="1" kern="1200">
        <a:solidFill>
          <a:schemeClr val="tx1"/>
        </a:solidFill>
        <a:latin typeface="宋体" pitchFamily="2" charset="-122"/>
        <a:ea typeface="宋体" pitchFamily="2" charset="-122"/>
        <a:cs typeface="+mn-cs"/>
      </a:defRPr>
    </a:lvl8pPr>
    <a:lvl9pPr marL="3516694" algn="l" defTabSz="879174" rtl="0" eaLnBrk="1" latinLnBrk="0" hangingPunct="1">
      <a:defRPr sz="1900" b="1" kern="1200">
        <a:solidFill>
          <a:schemeClr val="tx1"/>
        </a:solidFill>
        <a:latin typeface="宋体" pitchFamily="2" charset="-122"/>
        <a:ea typeface="宋体" pitchFamily="2" charset="-122"/>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26" autoAdjust="0"/>
    <p:restoredTop sz="98707" autoAdjust="0"/>
  </p:normalViewPr>
  <p:slideViewPr>
    <p:cSldViewPr>
      <p:cViewPr>
        <p:scale>
          <a:sx n="125" d="100"/>
          <a:sy n="125" d="100"/>
        </p:scale>
        <p:origin x="-72" y="-72"/>
      </p:cViewPr>
      <p:guideLst>
        <p:guide orient="horz" pos="1620"/>
        <p:guide pos="2880"/>
      </p:guideLst>
    </p:cSldViewPr>
  </p:slideViewPr>
  <p:notesTextViewPr>
    <p:cViewPr>
      <p:scale>
        <a:sx n="100" d="100"/>
        <a:sy n="100" d="100"/>
      </p:scale>
      <p:origin x="0" y="0"/>
    </p:cViewPr>
  </p:notesTextViewPr>
  <p:sorterViewPr>
    <p:cViewPr>
      <p:scale>
        <a:sx n="25" d="100"/>
        <a:sy n="25" d="100"/>
      </p:scale>
      <p:origin x="0" y="0"/>
    </p:cViewPr>
  </p:sorterViewPr>
  <p:notesViewPr>
    <p:cSldViewPr>
      <p:cViewPr varScale="1">
        <p:scale>
          <a:sx n="83" d="100"/>
          <a:sy n="83" d="100"/>
        </p:scale>
        <p:origin x="-3960" y="-102"/>
      </p:cViewPr>
      <p:guideLst>
        <p:guide orient="horz" pos="2880"/>
        <p:guide pos="2160"/>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3.xml" /><Relationship Id="rId11" Type="http://schemas.openxmlformats.org/officeDocument/2006/relationships/slide" Target="slides/slide4.xml" /><Relationship Id="rId12" Type="http://schemas.openxmlformats.org/officeDocument/2006/relationships/slide" Target="slides/slide5.xml" /><Relationship Id="rId13" Type="http://schemas.openxmlformats.org/officeDocument/2006/relationships/slide" Target="slides/slide6.xml" /><Relationship Id="rId14" Type="http://schemas.openxmlformats.org/officeDocument/2006/relationships/slide" Target="slides/slide7.xml" /><Relationship Id="rId15" Type="http://schemas.openxmlformats.org/officeDocument/2006/relationships/slide" Target="slides/slide8.xml" /><Relationship Id="rId16" Type="http://schemas.openxmlformats.org/officeDocument/2006/relationships/slide" Target="slides/slide9.xml" /><Relationship Id="rId17" Type="http://schemas.openxmlformats.org/officeDocument/2006/relationships/slide" Target="slides/slide10.xml" /><Relationship Id="rId18" Type="http://schemas.openxmlformats.org/officeDocument/2006/relationships/slide" Target="slides/slide11.xml" /><Relationship Id="rId19" Type="http://schemas.openxmlformats.org/officeDocument/2006/relationships/slide" Target="slides/slide12.xml" /><Relationship Id="rId2" Type="http://schemas.openxmlformats.org/officeDocument/2006/relationships/slideMaster" Target="slideMasters/slideMaster2.xml" /><Relationship Id="rId20" Type="http://schemas.openxmlformats.org/officeDocument/2006/relationships/slide" Target="slides/slide13.xml" /><Relationship Id="rId21" Type="http://schemas.openxmlformats.org/officeDocument/2006/relationships/slide" Target="slides/slide14.xml" /><Relationship Id="rId22" Type="http://schemas.openxmlformats.org/officeDocument/2006/relationships/slide" Target="slides/slide15.xml" /><Relationship Id="rId23" Type="http://schemas.openxmlformats.org/officeDocument/2006/relationships/slide" Target="slides/slide16.xml" /><Relationship Id="rId24" Type="http://schemas.openxmlformats.org/officeDocument/2006/relationships/slide" Target="slides/slide17.xml" /><Relationship Id="rId25" Type="http://schemas.openxmlformats.org/officeDocument/2006/relationships/slide" Target="slides/slide18.xml" /><Relationship Id="rId26" Type="http://schemas.openxmlformats.org/officeDocument/2006/relationships/slide" Target="slides/slide19.xml" /><Relationship Id="rId27" Type="http://schemas.openxmlformats.org/officeDocument/2006/relationships/slide" Target="slides/slide20.xml" /><Relationship Id="rId28" Type="http://schemas.openxmlformats.org/officeDocument/2006/relationships/slide" Target="slides/slide21.xml" /><Relationship Id="rId29" Type="http://schemas.openxmlformats.org/officeDocument/2006/relationships/slide" Target="slides/slide22.xml" /><Relationship Id="rId3" Type="http://schemas.openxmlformats.org/officeDocument/2006/relationships/slideMaster" Target="slideMasters/slideMaster3.xml" /><Relationship Id="rId30" Type="http://schemas.openxmlformats.org/officeDocument/2006/relationships/slide" Target="slides/slide23.xml" /><Relationship Id="rId31" Type="http://schemas.openxmlformats.org/officeDocument/2006/relationships/slide" Target="slides/slide24.xml" /><Relationship Id="rId32" Type="http://schemas.openxmlformats.org/officeDocument/2006/relationships/slide" Target="slides/slide25.xml" /><Relationship Id="rId33" Type="http://schemas.openxmlformats.org/officeDocument/2006/relationships/slide" Target="slides/slide26.xml" /><Relationship Id="rId34" Type="http://schemas.openxmlformats.org/officeDocument/2006/relationships/slide" Target="slides/slide27.xml" /><Relationship Id="rId35" Type="http://schemas.openxmlformats.org/officeDocument/2006/relationships/slide" Target="slides/slide28.xml" /><Relationship Id="rId36" Type="http://schemas.openxmlformats.org/officeDocument/2006/relationships/slide" Target="slides/slide29.xml" /><Relationship Id="rId37" Type="http://schemas.openxmlformats.org/officeDocument/2006/relationships/slide" Target="slides/slide30.xml" /><Relationship Id="rId38" Type="http://schemas.openxmlformats.org/officeDocument/2006/relationships/slide" Target="slides/slide31.xml" /><Relationship Id="rId39" Type="http://schemas.openxmlformats.org/officeDocument/2006/relationships/slide" Target="slides/slide32.xml" /><Relationship Id="rId4" Type="http://schemas.openxmlformats.org/officeDocument/2006/relationships/slideMaster" Target="slideMasters/slideMaster4.xml" /><Relationship Id="rId40" Type="http://schemas.openxmlformats.org/officeDocument/2006/relationships/slide" Target="slides/slide33.xml" /><Relationship Id="rId41" Type="http://schemas.openxmlformats.org/officeDocument/2006/relationships/slide" Target="slides/slide34.xml" /><Relationship Id="rId42" Type="http://schemas.openxmlformats.org/officeDocument/2006/relationships/slide" Target="slides/slide35.xml" /><Relationship Id="rId43" Type="http://schemas.openxmlformats.org/officeDocument/2006/relationships/slide" Target="slides/slide36.xml" /><Relationship Id="rId44" Type="http://schemas.openxmlformats.org/officeDocument/2006/relationships/slide" Target="slides/slide37.xml" /><Relationship Id="rId45" Type="http://schemas.openxmlformats.org/officeDocument/2006/relationships/slide" Target="slides/slide38.xml" /><Relationship Id="rId46" Type="http://schemas.openxmlformats.org/officeDocument/2006/relationships/slide" Target="slides/slide39.xml" /><Relationship Id="rId47" Type="http://schemas.openxmlformats.org/officeDocument/2006/relationships/slide" Target="slides/slide40.xml" /><Relationship Id="rId48" Type="http://schemas.openxmlformats.org/officeDocument/2006/relationships/slide" Target="slides/slide41.xml" /><Relationship Id="rId49" Type="http://schemas.openxmlformats.org/officeDocument/2006/relationships/slide" Target="slides/slide42.xml" /><Relationship Id="rId5" Type="http://schemas.openxmlformats.org/officeDocument/2006/relationships/slideMaster" Target="slideMasters/slideMaster5.xml" /><Relationship Id="rId50" Type="http://schemas.openxmlformats.org/officeDocument/2006/relationships/slide" Target="slides/slide43.xml" /><Relationship Id="rId51" Type="http://schemas.openxmlformats.org/officeDocument/2006/relationships/tags" Target="tags/tag1.xml" /><Relationship Id="rId52" Type="http://schemas.openxmlformats.org/officeDocument/2006/relationships/presProps" Target="presProps.xml" /><Relationship Id="rId53" Type="http://schemas.openxmlformats.org/officeDocument/2006/relationships/viewProps" Target="viewProps.xml" /><Relationship Id="rId54" Type="http://schemas.openxmlformats.org/officeDocument/2006/relationships/theme" Target="theme/theme1.xml" /><Relationship Id="rId55" Type="http://schemas.openxmlformats.org/officeDocument/2006/relationships/tableStyles" Target="tableStyles.xml" /><Relationship Id="rId6" Type="http://schemas.openxmlformats.org/officeDocument/2006/relationships/slideMaster" Target="slideMasters/slideMaster6.xml" /><Relationship Id="rId7" Type="http://schemas.openxmlformats.org/officeDocument/2006/relationships/notesMaster" Target="notesMasters/notesMaster1.xml" /><Relationship Id="rId8" Type="http://schemas.openxmlformats.org/officeDocument/2006/relationships/slide" Target="slides/slide1.xml" /><Relationship Id="rId9" Type="http://schemas.openxmlformats.org/officeDocument/2006/relationships/slide" Target="slides/slide2.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7.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Pr>
        <a:solidFill>
          <a:schemeClr val="bg1"/>
        </a:solidFill>
        <a:effectLst/>
      </p:bgPr>
    </p:bg>
    <p:spTree>
      <p:nvGrpSpPr>
        <p:cNvPr id="1" name=""/>
        <p:cNvGrpSpPr/>
        <p:nvPr/>
      </p:nvGrpSpPr>
      <p:grpSpPr>
        <a:xfrm>
          <a:off x="0" y="0"/>
          <a: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nSpc>
                <a:spcPct val="100000"/>
              </a:lnSpc>
              <a:defRPr sz="1200" b="0">
                <a:latin typeface="Arial" pitchFamily="34" charset="0"/>
              </a:defRPr>
            </a:lvl1pPr>
          </a:lstStyle>
          <a:p>
            <a:pPr>
              <a:defRPr/>
            </a:pPr>
            <a:endParaRPr lang="en-US" altLang="zh-CN"/>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lnSpc>
                <a:spcPct val="100000"/>
              </a:lnSpc>
              <a:defRPr sz="1200" b="0">
                <a:latin typeface="Arial" pitchFamily="34" charset="0"/>
              </a:defRPr>
            </a:lvl1pPr>
          </a:lstStyle>
          <a:p>
            <a:pPr>
              <a:defRPr/>
            </a:pPr>
            <a:endParaRPr lang="en-US" altLang="zh-CN"/>
          </a:p>
        </p:txBody>
      </p:sp>
      <p:sp>
        <p:nvSpPr>
          <p:cNvPr id="5222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nSpc>
                <a:spcPct val="100000"/>
              </a:lnSpc>
              <a:defRPr sz="1200" b="0">
                <a:latin typeface="Arial" pitchFamily="34" charset="0"/>
              </a:defRPr>
            </a:lvl1pPr>
          </a:lstStyle>
          <a:p>
            <a:pPr>
              <a:defRPr/>
            </a:pPr>
            <a:endParaRPr lang="en-US" altLang="zh-CN"/>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lnSpc>
                <a:spcPct val="100000"/>
              </a:lnSpc>
              <a:defRPr sz="1200" b="0">
                <a:latin typeface="Arial" pitchFamily="34" charset="0"/>
              </a:defRPr>
            </a:lvl1pPr>
          </a:lstStyle>
          <a:p>
            <a:pPr>
              <a:defRPr/>
            </a:pPr>
            <a:fld id="{34670FB2-006C-4847-BB90-20723631ED0B}" type="slidenum">
              <a:rPr lang="en-US" altLang="zh-CN"/>
              <a:pPr>
                <a:defRPr/>
              </a:pPr>
              <a:t>‹#›</a:t>
            </a:fld>
            <a:endParaRPr lang="en-US" altLang="zh-CN"/>
          </a:p>
        </p:txBody>
      </p:sp>
    </p:spTree>
    <p:extLst>
      <p:ext uri="{BB962C8B-B14F-4D97-AF65-F5344CB8AC3E}">
        <p14:creationId xmlns:p14="http://schemas.microsoft.com/office/powerpoint/2010/main" val="22024622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1pPr>
    <a:lvl2pPr marL="439587"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2pPr>
    <a:lvl3pPr marL="879174"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3pPr>
    <a:lvl4pPr marL="131876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4pPr>
    <a:lvl5pPr marL="1758347"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5pPr>
    <a:lvl6pPr marL="2197934" algn="l" defTabSz="879174" rtl="0" eaLnBrk="1" latinLnBrk="0" hangingPunct="1">
      <a:defRPr sz="1200" kern="1200">
        <a:solidFill>
          <a:schemeClr val="tx1"/>
        </a:solidFill>
        <a:latin typeface="+mn-lt"/>
        <a:ea typeface="+mn-ea"/>
        <a:cs typeface="+mn-cs"/>
      </a:defRPr>
    </a:lvl6pPr>
    <a:lvl7pPr marL="2637521" algn="l" defTabSz="879174" rtl="0" eaLnBrk="1" latinLnBrk="0" hangingPunct="1">
      <a:defRPr sz="1200" kern="1200">
        <a:solidFill>
          <a:schemeClr val="tx1"/>
        </a:solidFill>
        <a:latin typeface="+mn-lt"/>
        <a:ea typeface="+mn-ea"/>
        <a:cs typeface="+mn-cs"/>
      </a:defRPr>
    </a:lvl7pPr>
    <a:lvl8pPr marL="3077108" algn="l" defTabSz="879174" rtl="0" eaLnBrk="1" latinLnBrk="0" hangingPunct="1">
      <a:defRPr sz="1200" kern="1200">
        <a:solidFill>
          <a:schemeClr val="tx1"/>
        </a:solidFill>
        <a:latin typeface="+mn-lt"/>
        <a:ea typeface="+mn-ea"/>
        <a:cs typeface="+mn-cs"/>
      </a:defRPr>
    </a:lvl8pPr>
    <a:lvl9pPr marL="3516694" algn="l" defTabSz="879174" rtl="0" eaLnBrk="1" latinLnBrk="0" hangingPunct="1">
      <a:defRPr sz="1200" kern="1200">
        <a:solidFill>
          <a:schemeClr val="tx1"/>
        </a:solidFill>
        <a:latin typeface="+mn-lt"/>
        <a:ea typeface="+mn-ea"/>
        <a:cs typeface="+mn-cs"/>
      </a:defRPr>
    </a:lvl9pPr>
  </p:notesStyle>
</p:notesMaster>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垂直排列标题与文本">
    <p:spTree>
      <p:nvGrpSpPr>
        <p:cNvPr id="1" name=""/>
        <p:cNvGrpSpPr/>
        <p:nvPr/>
      </p:nvGrpSpPr>
      <p:grpSpPr>
        <a:xfrm>
          <a:off x="0" y="0"/>
          <a:ext cx="0" cy="0"/>
        </a:xfrm>
      </p:grpSpPr>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垂直排列标题与文本">
    <p:spTree>
      <p:nvGrpSpPr>
        <p:cNvPr id="1" name=""/>
        <p:cNvGrpSpPr/>
        <p:nvPr/>
      </p:nvGrpSpPr>
      <p:grpSpPr>
        <a:xfrm>
          <a:off x="0" y="0"/>
          <a:ext cx="0" cy="0"/>
        </a:xfrm>
      </p:grpSpPr>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垂直排列标题与文本">
    <p:spTree>
      <p:nvGrpSpPr>
        <p:cNvPr id="1" name=""/>
        <p:cNvGrpSpPr/>
        <p:nvPr/>
      </p:nvGrpSpPr>
      <p:grpSpPr>
        <a:xfrm>
          <a:off x="0" y="0"/>
          <a:ext cx="0" cy="0"/>
        </a:xfrm>
      </p:grpSpPr>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垂直排列标题与文本">
    <p:spTree>
      <p:nvGrpSpPr>
        <p:cNvPr id="1" name=""/>
        <p:cNvGrpSpPr/>
        <p:nvPr/>
      </p:nvGrpSpPr>
      <p:grpSpPr>
        <a:xfrm>
          <a:off x="0" y="0"/>
          <a:ext cx="0" cy="0"/>
        </a:xfrm>
      </p:grpSpPr>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image" Target="file:///D:\qq&#25991;&#20214;\712321467\Image\C2C\Image2\%7b75232B38-A165-1FB7-499C-2E1C792CACB5%7d.png" TargetMode="External" /><Relationship Id="rId4" Type="http://schemas.openxmlformats.org/officeDocument/2006/relationships/image" Target="../media/image1.png" /><Relationship Id="rId5"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file:///D:\qq&#25991;&#20214;\712321467\Image\C2C\Image2\%7b75232B38-A165-1FB7-499C-2E1C792CACB5%7d.png" TargetMode="External" /><Relationship Id="rId3" Type="http://schemas.openxmlformats.org/officeDocument/2006/relationships/image" Target="../media/image1.png" /><Relationship Id="rId4" Type="http://schemas.openxmlformats.org/officeDocument/2006/relationships/theme" Target="../theme/theme2.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file:///D:\qq&#25991;&#20214;\712321467\Image\C2C\Image2\%7b75232B38-A165-1FB7-499C-2E1C792CACB5%7d.png" TargetMode="External" /><Relationship Id="rId3" Type="http://schemas.openxmlformats.org/officeDocument/2006/relationships/image" Target="../media/image1.png" /><Relationship Id="rId4" Type="http://schemas.openxmlformats.org/officeDocument/2006/relationships/theme" Target="../theme/theme3.xml" /></Relationships>
</file>

<file path=ppt/slideMasters/_rels/slideMaster4.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file:///D:\qq&#25991;&#20214;\712321467\Image\C2C\Image2\%7b75232B38-A165-1FB7-499C-2E1C792CACB5%7d.png" TargetMode="External" /><Relationship Id="rId3" Type="http://schemas.openxmlformats.org/officeDocument/2006/relationships/image" Target="../media/image1.png" /><Relationship Id="rId4" Type="http://schemas.openxmlformats.org/officeDocument/2006/relationships/theme" Target="../theme/theme4.xml" /></Relationships>
</file>

<file path=ppt/slideMasters/_rels/slideMaster5.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image" Target="file:///D:\qq&#25991;&#20214;\712321467\Image\C2C\Image2\%7b75232B38-A165-1FB7-499C-2E1C792CACB5%7d.png" TargetMode="External" /><Relationship Id="rId3" Type="http://schemas.openxmlformats.org/officeDocument/2006/relationships/image" Target="../media/image1.png" /><Relationship Id="rId4" Type="http://schemas.openxmlformats.org/officeDocument/2006/relationships/theme" Target="../theme/theme5.xml" /></Relationships>
</file>

<file path=ppt/slideMasters/_rels/slideMaster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file:///D:\qq&#25991;&#20214;\712321467\Image\C2C\Image2\%7b75232B38-A165-1FB7-499C-2E1C792CACB5%7d.png" TargetMode="External" /><Relationship Id="rId3" Type="http://schemas.openxmlformats.org/officeDocument/2006/relationships/image" Target="../media/image1.png" /><Relationship Id="rId4" Type="http://schemas.openxmlformats.org/officeDocument/2006/relationships/theme" Target="../theme/theme6.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solidFill>
          <a:schemeClr val="bg1">
            <a:alpha val="13000"/>
          </a:schemeClr>
        </a:solidFill>
        <a:effectLst/>
      </p:bgPr>
    </p:bg>
    <p:spTree>
      <p:nvGrpSpPr>
        <p:cNvPr id="1" name=""/>
        <p:cNvGrpSpPr/>
        <p:nvPr/>
      </p:nvGrpSpPr>
      <p:grpSpPr>
        <a:xfrm>
          <a:off x="0" y="0"/>
          <a:ext cx="0" cy="0"/>
        </a:xfrm>
      </p:grpSpPr>
      <p:pic>
        <p:nvPicPr>
          <p:cNvPr id="2" name="图片 1073743875" descr="学科网 zxxk.com" title=""/>
          <p:cNvPicPr>
            <a:picLocks noChangeAspect="1"/>
          </p:cNvPicPr>
          <p:nvPr/>
        </p:nvPicPr>
        <p:blipFill>
          <a:blip r:embed="rId4" r:link="rId3"/>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97" r:id="rId1"/>
    <p:sldLayoutId id="2147483742" r:id="rId2"/>
  </p:sldLayoutIdLst>
  <p:transition/>
  <p:timing/>
  <p:txStyles>
    <p:titleStyle>
      <a:lvl1pPr algn="ctr" defTabSz="659381" rtl="0" eaLnBrk="0" fontAlgn="base" hangingPunct="0">
        <a:spcBef>
          <a:spcPct val="0"/>
        </a:spcBef>
        <a:spcAft>
          <a:spcPct val="0"/>
        </a:spcAft>
        <a:defRPr sz="3200">
          <a:solidFill>
            <a:schemeClr val="tx2"/>
          </a:solidFill>
          <a:latin typeface="+mj-lt"/>
          <a:ea typeface="+mj-ea"/>
          <a:cs typeface="+mj-cs"/>
        </a:defRPr>
      </a:lvl1pPr>
      <a:lvl2pPr algn="ctr" defTabSz="659381" rtl="0" eaLnBrk="0" fontAlgn="base" hangingPunct="0">
        <a:spcBef>
          <a:spcPct val="0"/>
        </a:spcBef>
        <a:spcAft>
          <a:spcPct val="0"/>
        </a:spcAft>
        <a:defRPr sz="3200">
          <a:solidFill>
            <a:schemeClr val="tx2"/>
          </a:solidFill>
          <a:latin typeface="Arial" pitchFamily="34" charset="0"/>
          <a:ea typeface="宋体" pitchFamily="2" charset="-122"/>
        </a:defRPr>
      </a:lvl2pPr>
      <a:lvl3pPr algn="ctr" defTabSz="659381" rtl="0" eaLnBrk="0" fontAlgn="base" hangingPunct="0">
        <a:spcBef>
          <a:spcPct val="0"/>
        </a:spcBef>
        <a:spcAft>
          <a:spcPct val="0"/>
        </a:spcAft>
        <a:defRPr sz="3200">
          <a:solidFill>
            <a:schemeClr val="tx2"/>
          </a:solidFill>
          <a:latin typeface="Arial" pitchFamily="34" charset="0"/>
          <a:ea typeface="宋体" pitchFamily="2" charset="-122"/>
        </a:defRPr>
      </a:lvl3pPr>
      <a:lvl4pPr algn="ctr" defTabSz="659381" rtl="0" eaLnBrk="0" fontAlgn="base" hangingPunct="0">
        <a:spcBef>
          <a:spcPct val="0"/>
        </a:spcBef>
        <a:spcAft>
          <a:spcPct val="0"/>
        </a:spcAft>
        <a:defRPr sz="3200">
          <a:solidFill>
            <a:schemeClr val="tx2"/>
          </a:solidFill>
          <a:latin typeface="Arial" pitchFamily="34" charset="0"/>
          <a:ea typeface="宋体" pitchFamily="2" charset="-122"/>
        </a:defRPr>
      </a:lvl4pPr>
      <a:lvl5pPr algn="ctr" defTabSz="659381" rtl="0" eaLnBrk="0" fontAlgn="base" hangingPunct="0">
        <a:spcBef>
          <a:spcPct val="0"/>
        </a:spcBef>
        <a:spcAft>
          <a:spcPct val="0"/>
        </a:spcAft>
        <a:defRPr sz="3200">
          <a:solidFill>
            <a:schemeClr val="tx2"/>
          </a:solidFill>
          <a:latin typeface="Arial" pitchFamily="34" charset="0"/>
          <a:ea typeface="宋体" pitchFamily="2" charset="-122"/>
        </a:defRPr>
      </a:lvl5pPr>
      <a:lvl6pPr marL="439587" algn="ctr" defTabSz="659381" rtl="0" fontAlgn="base">
        <a:spcBef>
          <a:spcPct val="0"/>
        </a:spcBef>
        <a:spcAft>
          <a:spcPct val="0"/>
        </a:spcAft>
        <a:defRPr sz="3200">
          <a:solidFill>
            <a:schemeClr val="tx2"/>
          </a:solidFill>
          <a:latin typeface="Arial" pitchFamily="34" charset="0"/>
          <a:ea typeface="宋体" pitchFamily="2" charset="-122"/>
        </a:defRPr>
      </a:lvl6pPr>
      <a:lvl7pPr marL="879174" algn="ctr" defTabSz="659381" rtl="0" fontAlgn="base">
        <a:spcBef>
          <a:spcPct val="0"/>
        </a:spcBef>
        <a:spcAft>
          <a:spcPct val="0"/>
        </a:spcAft>
        <a:defRPr sz="3200">
          <a:solidFill>
            <a:schemeClr val="tx2"/>
          </a:solidFill>
          <a:latin typeface="Arial" pitchFamily="34" charset="0"/>
          <a:ea typeface="宋体" pitchFamily="2" charset="-122"/>
        </a:defRPr>
      </a:lvl7pPr>
      <a:lvl8pPr marL="1318760" algn="ctr" defTabSz="659381" rtl="0" fontAlgn="base">
        <a:spcBef>
          <a:spcPct val="0"/>
        </a:spcBef>
        <a:spcAft>
          <a:spcPct val="0"/>
        </a:spcAft>
        <a:defRPr sz="3200">
          <a:solidFill>
            <a:schemeClr val="tx2"/>
          </a:solidFill>
          <a:latin typeface="Arial" pitchFamily="34" charset="0"/>
          <a:ea typeface="宋体" pitchFamily="2" charset="-122"/>
        </a:defRPr>
      </a:lvl8pPr>
      <a:lvl9pPr marL="1758347" algn="ctr" defTabSz="659381" rtl="0" fontAlgn="base">
        <a:spcBef>
          <a:spcPct val="0"/>
        </a:spcBef>
        <a:spcAft>
          <a:spcPct val="0"/>
        </a:spcAft>
        <a:defRPr sz="3200">
          <a:solidFill>
            <a:schemeClr val="tx2"/>
          </a:solidFill>
          <a:latin typeface="Arial" pitchFamily="34" charset="0"/>
          <a:ea typeface="宋体" pitchFamily="2" charset="-122"/>
        </a:defRPr>
      </a:lvl9pPr>
    </p:titleStyle>
    <p:bodyStyle>
      <a:lvl1pPr marL="247268" indent="-247268" algn="l" defTabSz="659381" rtl="0" eaLnBrk="0" fontAlgn="base" hangingPunct="0">
        <a:spcBef>
          <a:spcPct val="20000"/>
        </a:spcBef>
        <a:spcAft>
          <a:spcPct val="0"/>
        </a:spcAft>
        <a:buChar char="•"/>
        <a:defRPr sz="2300">
          <a:solidFill>
            <a:schemeClr val="tx1"/>
          </a:solidFill>
          <a:latin typeface="+mn-lt"/>
          <a:ea typeface="+mn-ea"/>
          <a:cs typeface="+mn-cs"/>
        </a:defRPr>
      </a:lvl1pPr>
      <a:lvl2pPr marL="535747" indent="-206057" algn="l" defTabSz="659381" rtl="0" eaLnBrk="0" fontAlgn="base" hangingPunct="0">
        <a:spcBef>
          <a:spcPct val="20000"/>
        </a:spcBef>
        <a:spcAft>
          <a:spcPct val="0"/>
        </a:spcAft>
        <a:buChar char="–"/>
        <a:defRPr sz="2000">
          <a:solidFill>
            <a:schemeClr val="tx1"/>
          </a:solidFill>
          <a:latin typeface="+mn-lt"/>
          <a:ea typeface="+mn-ea"/>
        </a:defRPr>
      </a:lvl2pPr>
      <a:lvl3pPr marL="824225" indent="-164845" algn="l" defTabSz="659381" rtl="0" eaLnBrk="0" fontAlgn="base" hangingPunct="0">
        <a:spcBef>
          <a:spcPct val="20000"/>
        </a:spcBef>
        <a:spcAft>
          <a:spcPct val="0"/>
        </a:spcAft>
        <a:buChar char="•"/>
        <a:defRPr sz="2300">
          <a:solidFill>
            <a:schemeClr val="tx1"/>
          </a:solidFill>
          <a:latin typeface="+mn-lt"/>
          <a:ea typeface="+mn-ea"/>
        </a:defRPr>
      </a:lvl3pPr>
      <a:lvl4pPr marL="1153916" indent="-164845" algn="l" defTabSz="659381" rtl="0" eaLnBrk="0" fontAlgn="base" hangingPunct="0">
        <a:spcBef>
          <a:spcPct val="20000"/>
        </a:spcBef>
        <a:spcAft>
          <a:spcPct val="0"/>
        </a:spcAft>
        <a:buChar char="–"/>
        <a:defRPr sz="1400">
          <a:solidFill>
            <a:schemeClr val="tx1"/>
          </a:solidFill>
          <a:latin typeface="+mn-lt"/>
          <a:ea typeface="+mn-ea"/>
        </a:defRPr>
      </a:lvl4pPr>
      <a:lvl5pPr marL="1483606" indent="-164845" algn="l" defTabSz="659381" rtl="0" eaLnBrk="0" fontAlgn="base" hangingPunct="0">
        <a:spcBef>
          <a:spcPct val="20000"/>
        </a:spcBef>
        <a:spcAft>
          <a:spcPct val="0"/>
        </a:spcAft>
        <a:buChar char="»"/>
        <a:defRPr sz="1400">
          <a:solidFill>
            <a:schemeClr val="tx1"/>
          </a:solidFill>
          <a:latin typeface="+mn-lt"/>
          <a:ea typeface="+mn-ea"/>
        </a:defRPr>
      </a:lvl5pPr>
      <a:lvl6pPr marL="1923192" indent="-164845" algn="l" defTabSz="659381" rtl="0" fontAlgn="base">
        <a:spcBef>
          <a:spcPct val="20000"/>
        </a:spcBef>
        <a:spcAft>
          <a:spcPct val="0"/>
        </a:spcAft>
        <a:buChar char="»"/>
        <a:defRPr sz="1400">
          <a:solidFill>
            <a:schemeClr val="tx1"/>
          </a:solidFill>
          <a:latin typeface="+mn-lt"/>
          <a:ea typeface="+mn-ea"/>
        </a:defRPr>
      </a:lvl6pPr>
      <a:lvl7pPr marL="2362779" indent="-164845" algn="l" defTabSz="659381" rtl="0" fontAlgn="base">
        <a:spcBef>
          <a:spcPct val="20000"/>
        </a:spcBef>
        <a:spcAft>
          <a:spcPct val="0"/>
        </a:spcAft>
        <a:buChar char="»"/>
        <a:defRPr sz="1400">
          <a:solidFill>
            <a:schemeClr val="tx1"/>
          </a:solidFill>
          <a:latin typeface="+mn-lt"/>
          <a:ea typeface="+mn-ea"/>
        </a:defRPr>
      </a:lvl7pPr>
      <a:lvl8pPr marL="2802366" indent="-164845" algn="l" defTabSz="659381" rtl="0" fontAlgn="base">
        <a:spcBef>
          <a:spcPct val="20000"/>
        </a:spcBef>
        <a:spcAft>
          <a:spcPct val="0"/>
        </a:spcAft>
        <a:buChar char="»"/>
        <a:defRPr sz="1400">
          <a:solidFill>
            <a:schemeClr val="tx1"/>
          </a:solidFill>
          <a:latin typeface="+mn-lt"/>
          <a:ea typeface="+mn-ea"/>
        </a:defRPr>
      </a:lvl8pPr>
      <a:lvl9pPr marL="3241953" indent="-164845" algn="l" defTabSz="659381" rtl="0" fontAlgn="base">
        <a:spcBef>
          <a:spcPct val="20000"/>
        </a:spcBef>
        <a:spcAft>
          <a:spcPct val="0"/>
        </a:spcAft>
        <a:buChar char="»"/>
        <a:defRPr sz="1400">
          <a:solidFill>
            <a:schemeClr val="tx1"/>
          </a:solidFill>
          <a:latin typeface="+mn-lt"/>
          <a:ea typeface="+mn-ea"/>
        </a:defRPr>
      </a:lvl9pPr>
    </p:bodyStyle>
    <p:otherStyle>
      <a:defPPr>
        <a:defRPr lang="zh-CN"/>
      </a:defPPr>
      <a:lvl1pPr marL="0" algn="l" defTabSz="879174" rtl="0" eaLnBrk="1" latinLnBrk="0" hangingPunct="1">
        <a:defRPr sz="1700" kern="1200">
          <a:solidFill>
            <a:schemeClr val="tx1"/>
          </a:solidFill>
          <a:latin typeface="+mn-lt"/>
          <a:ea typeface="+mn-ea"/>
          <a:cs typeface="+mn-cs"/>
        </a:defRPr>
      </a:lvl1pPr>
      <a:lvl2pPr marL="439587" algn="l" defTabSz="879174" rtl="0" eaLnBrk="1" latinLnBrk="0" hangingPunct="1">
        <a:defRPr sz="1700" kern="1200">
          <a:solidFill>
            <a:schemeClr val="tx1"/>
          </a:solidFill>
          <a:latin typeface="+mn-lt"/>
          <a:ea typeface="+mn-ea"/>
          <a:cs typeface="+mn-cs"/>
        </a:defRPr>
      </a:lvl2pPr>
      <a:lvl3pPr marL="879174" algn="l" defTabSz="879174" rtl="0" eaLnBrk="1" latinLnBrk="0" hangingPunct="1">
        <a:defRPr sz="1700" kern="1200">
          <a:solidFill>
            <a:schemeClr val="tx1"/>
          </a:solidFill>
          <a:latin typeface="+mn-lt"/>
          <a:ea typeface="+mn-ea"/>
          <a:cs typeface="+mn-cs"/>
        </a:defRPr>
      </a:lvl3pPr>
      <a:lvl4pPr marL="1318760" algn="l" defTabSz="879174" rtl="0" eaLnBrk="1" latinLnBrk="0" hangingPunct="1">
        <a:defRPr sz="1700" kern="1200">
          <a:solidFill>
            <a:schemeClr val="tx1"/>
          </a:solidFill>
          <a:latin typeface="+mn-lt"/>
          <a:ea typeface="+mn-ea"/>
          <a:cs typeface="+mn-cs"/>
        </a:defRPr>
      </a:lvl4pPr>
      <a:lvl5pPr marL="1758347" algn="l" defTabSz="879174" rtl="0" eaLnBrk="1" latinLnBrk="0" hangingPunct="1">
        <a:defRPr sz="1700" kern="1200">
          <a:solidFill>
            <a:schemeClr val="tx1"/>
          </a:solidFill>
          <a:latin typeface="+mn-lt"/>
          <a:ea typeface="+mn-ea"/>
          <a:cs typeface="+mn-cs"/>
        </a:defRPr>
      </a:lvl5pPr>
      <a:lvl6pPr marL="2197934" algn="l" defTabSz="879174" rtl="0" eaLnBrk="1" latinLnBrk="0" hangingPunct="1">
        <a:defRPr sz="1700" kern="1200">
          <a:solidFill>
            <a:schemeClr val="tx1"/>
          </a:solidFill>
          <a:latin typeface="+mn-lt"/>
          <a:ea typeface="+mn-ea"/>
          <a:cs typeface="+mn-cs"/>
        </a:defRPr>
      </a:lvl6pPr>
      <a:lvl7pPr marL="2637521" algn="l" defTabSz="879174" rtl="0" eaLnBrk="1" latinLnBrk="0" hangingPunct="1">
        <a:defRPr sz="1700" kern="1200">
          <a:solidFill>
            <a:schemeClr val="tx1"/>
          </a:solidFill>
          <a:latin typeface="+mn-lt"/>
          <a:ea typeface="+mn-ea"/>
          <a:cs typeface="+mn-cs"/>
        </a:defRPr>
      </a:lvl7pPr>
      <a:lvl8pPr marL="3077108" algn="l" defTabSz="879174" rtl="0" eaLnBrk="1" latinLnBrk="0" hangingPunct="1">
        <a:defRPr sz="1700" kern="1200">
          <a:solidFill>
            <a:schemeClr val="tx1"/>
          </a:solidFill>
          <a:latin typeface="+mn-lt"/>
          <a:ea typeface="+mn-ea"/>
          <a:cs typeface="+mn-cs"/>
        </a:defRPr>
      </a:lvl8pPr>
      <a:lvl9pPr marL="3516694" algn="l" defTabSz="879174"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Ref idx="1001">
        <a:schemeClr val="bg1"/>
      </p:bgRef>
    </p:bg>
    <p:spTree>
      <p:nvGrpSpPr>
        <p:cNvPr id="1" name=""/>
        <p:cNvGrpSpPr/>
        <p:nvPr/>
      </p:nvGrpSpPr>
      <p:grpSpPr>
        <a:xfrm>
          <a:off x="0" y="0"/>
          <a:ext cx="0" cy="0"/>
        </a:xfrm>
      </p:grpSpPr>
      <p:pic>
        <p:nvPicPr>
          <p:cNvPr id="2" name="图片 1073743875" descr="学科网 zxxk.com" title=""/>
          <p:cNvPicPr>
            <a:picLocks noChangeAspect="1"/>
          </p:cNvPicPr>
          <p:nvPr/>
        </p:nvPicPr>
        <p:blipFill>
          <a:blip r:embed="rId3" r:link="rId2"/>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723" r:id="rId1"/>
  </p:sldLayoutIdLst>
  <p:transition/>
  <p:timing/>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solidFill>
          <a:schemeClr val="bg1">
            <a:alpha val="13000"/>
          </a:schemeClr>
        </a:solidFill>
        <a:effectLst/>
      </p:bgPr>
    </p:bg>
    <p:spTree>
      <p:nvGrpSpPr>
        <p:cNvPr id="1" name=""/>
        <p:cNvGrpSpPr/>
        <p:nvPr/>
      </p:nvGrpSpPr>
      <p:grpSpPr>
        <a:xfrm>
          <a:off x="0" y="0"/>
          <a:ext cx="0" cy="0"/>
        </a:xfrm>
      </p:grpSpPr>
      <p:pic>
        <p:nvPicPr>
          <p:cNvPr id="2" name="图片 1073743875" descr="学科网 zxxk.com" title=""/>
          <p:cNvPicPr>
            <a:picLocks noChangeAspect="1"/>
          </p:cNvPicPr>
          <p:nvPr/>
        </p:nvPicPr>
        <p:blipFill>
          <a:blip r:embed="rId3" r:link="rId2"/>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741" r:id="rId1"/>
  </p:sldLayoutIdLst>
  <p:transition/>
  <p:timing/>
  <p:txStyles>
    <p:titleStyle>
      <a:lvl1pPr algn="ctr" defTabSz="659381" rtl="0" eaLnBrk="0" fontAlgn="base" hangingPunct="0">
        <a:spcBef>
          <a:spcPct val="0"/>
        </a:spcBef>
        <a:spcAft>
          <a:spcPct val="0"/>
        </a:spcAft>
        <a:defRPr sz="3200">
          <a:solidFill>
            <a:schemeClr val="tx2"/>
          </a:solidFill>
          <a:latin typeface="+mj-lt"/>
          <a:ea typeface="+mj-ea"/>
          <a:cs typeface="+mj-cs"/>
        </a:defRPr>
      </a:lvl1pPr>
      <a:lvl2pPr algn="ctr" defTabSz="659381" rtl="0" eaLnBrk="0" fontAlgn="base" hangingPunct="0">
        <a:spcBef>
          <a:spcPct val="0"/>
        </a:spcBef>
        <a:spcAft>
          <a:spcPct val="0"/>
        </a:spcAft>
        <a:defRPr sz="3200">
          <a:solidFill>
            <a:schemeClr val="tx2"/>
          </a:solidFill>
          <a:latin typeface="Arial" pitchFamily="34" charset="0"/>
          <a:ea typeface="宋体" pitchFamily="2" charset="-122"/>
        </a:defRPr>
      </a:lvl2pPr>
      <a:lvl3pPr algn="ctr" defTabSz="659381" rtl="0" eaLnBrk="0" fontAlgn="base" hangingPunct="0">
        <a:spcBef>
          <a:spcPct val="0"/>
        </a:spcBef>
        <a:spcAft>
          <a:spcPct val="0"/>
        </a:spcAft>
        <a:defRPr sz="3200">
          <a:solidFill>
            <a:schemeClr val="tx2"/>
          </a:solidFill>
          <a:latin typeface="Arial" pitchFamily="34" charset="0"/>
          <a:ea typeface="宋体" pitchFamily="2" charset="-122"/>
        </a:defRPr>
      </a:lvl3pPr>
      <a:lvl4pPr algn="ctr" defTabSz="659381" rtl="0" eaLnBrk="0" fontAlgn="base" hangingPunct="0">
        <a:spcBef>
          <a:spcPct val="0"/>
        </a:spcBef>
        <a:spcAft>
          <a:spcPct val="0"/>
        </a:spcAft>
        <a:defRPr sz="3200">
          <a:solidFill>
            <a:schemeClr val="tx2"/>
          </a:solidFill>
          <a:latin typeface="Arial" pitchFamily="34" charset="0"/>
          <a:ea typeface="宋体" pitchFamily="2" charset="-122"/>
        </a:defRPr>
      </a:lvl4pPr>
      <a:lvl5pPr algn="ctr" defTabSz="659381" rtl="0" eaLnBrk="0" fontAlgn="base" hangingPunct="0">
        <a:spcBef>
          <a:spcPct val="0"/>
        </a:spcBef>
        <a:spcAft>
          <a:spcPct val="0"/>
        </a:spcAft>
        <a:defRPr sz="3200">
          <a:solidFill>
            <a:schemeClr val="tx2"/>
          </a:solidFill>
          <a:latin typeface="Arial" pitchFamily="34" charset="0"/>
          <a:ea typeface="宋体" pitchFamily="2" charset="-122"/>
        </a:defRPr>
      </a:lvl5pPr>
      <a:lvl6pPr marL="439587" algn="ctr" defTabSz="659381" rtl="0" fontAlgn="base">
        <a:spcBef>
          <a:spcPct val="0"/>
        </a:spcBef>
        <a:spcAft>
          <a:spcPct val="0"/>
        </a:spcAft>
        <a:defRPr sz="3200">
          <a:solidFill>
            <a:schemeClr val="tx2"/>
          </a:solidFill>
          <a:latin typeface="Arial" pitchFamily="34" charset="0"/>
          <a:ea typeface="宋体" pitchFamily="2" charset="-122"/>
        </a:defRPr>
      </a:lvl6pPr>
      <a:lvl7pPr marL="879174" algn="ctr" defTabSz="659381" rtl="0" fontAlgn="base">
        <a:spcBef>
          <a:spcPct val="0"/>
        </a:spcBef>
        <a:spcAft>
          <a:spcPct val="0"/>
        </a:spcAft>
        <a:defRPr sz="3200">
          <a:solidFill>
            <a:schemeClr val="tx2"/>
          </a:solidFill>
          <a:latin typeface="Arial" pitchFamily="34" charset="0"/>
          <a:ea typeface="宋体" pitchFamily="2" charset="-122"/>
        </a:defRPr>
      </a:lvl7pPr>
      <a:lvl8pPr marL="1318760" algn="ctr" defTabSz="659381" rtl="0" fontAlgn="base">
        <a:spcBef>
          <a:spcPct val="0"/>
        </a:spcBef>
        <a:spcAft>
          <a:spcPct val="0"/>
        </a:spcAft>
        <a:defRPr sz="3200">
          <a:solidFill>
            <a:schemeClr val="tx2"/>
          </a:solidFill>
          <a:latin typeface="Arial" pitchFamily="34" charset="0"/>
          <a:ea typeface="宋体" pitchFamily="2" charset="-122"/>
        </a:defRPr>
      </a:lvl8pPr>
      <a:lvl9pPr marL="1758347" algn="ctr" defTabSz="659381" rtl="0" fontAlgn="base">
        <a:spcBef>
          <a:spcPct val="0"/>
        </a:spcBef>
        <a:spcAft>
          <a:spcPct val="0"/>
        </a:spcAft>
        <a:defRPr sz="3200">
          <a:solidFill>
            <a:schemeClr val="tx2"/>
          </a:solidFill>
          <a:latin typeface="Arial" pitchFamily="34" charset="0"/>
          <a:ea typeface="宋体" pitchFamily="2" charset="-122"/>
        </a:defRPr>
      </a:lvl9pPr>
    </p:titleStyle>
    <p:bodyStyle>
      <a:lvl1pPr marL="247268" indent="-247268" algn="l" defTabSz="659381" rtl="0" eaLnBrk="0" fontAlgn="base" hangingPunct="0">
        <a:spcBef>
          <a:spcPct val="20000"/>
        </a:spcBef>
        <a:spcAft>
          <a:spcPct val="0"/>
        </a:spcAft>
        <a:buChar char="•"/>
        <a:defRPr sz="2300">
          <a:solidFill>
            <a:schemeClr val="tx1"/>
          </a:solidFill>
          <a:latin typeface="+mn-lt"/>
          <a:ea typeface="+mn-ea"/>
          <a:cs typeface="+mn-cs"/>
        </a:defRPr>
      </a:lvl1pPr>
      <a:lvl2pPr marL="535747" indent="-206057" algn="l" defTabSz="659381" rtl="0" eaLnBrk="0" fontAlgn="base" hangingPunct="0">
        <a:spcBef>
          <a:spcPct val="20000"/>
        </a:spcBef>
        <a:spcAft>
          <a:spcPct val="0"/>
        </a:spcAft>
        <a:buChar char="–"/>
        <a:defRPr sz="2000">
          <a:solidFill>
            <a:schemeClr val="tx1"/>
          </a:solidFill>
          <a:latin typeface="+mn-lt"/>
          <a:ea typeface="+mn-ea"/>
        </a:defRPr>
      </a:lvl2pPr>
      <a:lvl3pPr marL="824225" indent="-164845" algn="l" defTabSz="659381" rtl="0" eaLnBrk="0" fontAlgn="base" hangingPunct="0">
        <a:spcBef>
          <a:spcPct val="20000"/>
        </a:spcBef>
        <a:spcAft>
          <a:spcPct val="0"/>
        </a:spcAft>
        <a:buChar char="•"/>
        <a:defRPr sz="2300">
          <a:solidFill>
            <a:schemeClr val="tx1"/>
          </a:solidFill>
          <a:latin typeface="+mn-lt"/>
          <a:ea typeface="+mn-ea"/>
        </a:defRPr>
      </a:lvl3pPr>
      <a:lvl4pPr marL="1153916" indent="-164845" algn="l" defTabSz="659381" rtl="0" eaLnBrk="0" fontAlgn="base" hangingPunct="0">
        <a:spcBef>
          <a:spcPct val="20000"/>
        </a:spcBef>
        <a:spcAft>
          <a:spcPct val="0"/>
        </a:spcAft>
        <a:buChar char="–"/>
        <a:defRPr sz="1400">
          <a:solidFill>
            <a:schemeClr val="tx1"/>
          </a:solidFill>
          <a:latin typeface="+mn-lt"/>
          <a:ea typeface="+mn-ea"/>
        </a:defRPr>
      </a:lvl4pPr>
      <a:lvl5pPr marL="1483606" indent="-164845" algn="l" defTabSz="659381" rtl="0" eaLnBrk="0" fontAlgn="base" hangingPunct="0">
        <a:spcBef>
          <a:spcPct val="20000"/>
        </a:spcBef>
        <a:spcAft>
          <a:spcPct val="0"/>
        </a:spcAft>
        <a:buChar char="»"/>
        <a:defRPr sz="1400">
          <a:solidFill>
            <a:schemeClr val="tx1"/>
          </a:solidFill>
          <a:latin typeface="+mn-lt"/>
          <a:ea typeface="+mn-ea"/>
        </a:defRPr>
      </a:lvl5pPr>
      <a:lvl6pPr marL="1923192" indent="-164845" algn="l" defTabSz="659381" rtl="0" fontAlgn="base">
        <a:spcBef>
          <a:spcPct val="20000"/>
        </a:spcBef>
        <a:spcAft>
          <a:spcPct val="0"/>
        </a:spcAft>
        <a:buChar char="»"/>
        <a:defRPr sz="1400">
          <a:solidFill>
            <a:schemeClr val="tx1"/>
          </a:solidFill>
          <a:latin typeface="+mn-lt"/>
          <a:ea typeface="+mn-ea"/>
        </a:defRPr>
      </a:lvl6pPr>
      <a:lvl7pPr marL="2362779" indent="-164845" algn="l" defTabSz="659381" rtl="0" fontAlgn="base">
        <a:spcBef>
          <a:spcPct val="20000"/>
        </a:spcBef>
        <a:spcAft>
          <a:spcPct val="0"/>
        </a:spcAft>
        <a:buChar char="»"/>
        <a:defRPr sz="1400">
          <a:solidFill>
            <a:schemeClr val="tx1"/>
          </a:solidFill>
          <a:latin typeface="+mn-lt"/>
          <a:ea typeface="+mn-ea"/>
        </a:defRPr>
      </a:lvl7pPr>
      <a:lvl8pPr marL="2802366" indent="-164845" algn="l" defTabSz="659381" rtl="0" fontAlgn="base">
        <a:spcBef>
          <a:spcPct val="20000"/>
        </a:spcBef>
        <a:spcAft>
          <a:spcPct val="0"/>
        </a:spcAft>
        <a:buChar char="»"/>
        <a:defRPr sz="1400">
          <a:solidFill>
            <a:schemeClr val="tx1"/>
          </a:solidFill>
          <a:latin typeface="+mn-lt"/>
          <a:ea typeface="+mn-ea"/>
        </a:defRPr>
      </a:lvl8pPr>
      <a:lvl9pPr marL="3241953" indent="-164845" algn="l" defTabSz="659381" rtl="0" fontAlgn="base">
        <a:spcBef>
          <a:spcPct val="20000"/>
        </a:spcBef>
        <a:spcAft>
          <a:spcPct val="0"/>
        </a:spcAft>
        <a:buChar char="»"/>
        <a:defRPr sz="1400">
          <a:solidFill>
            <a:schemeClr val="tx1"/>
          </a:solidFill>
          <a:latin typeface="+mn-lt"/>
          <a:ea typeface="+mn-ea"/>
        </a:defRPr>
      </a:lvl9pPr>
    </p:bodyStyle>
    <p:otherStyle>
      <a:defPPr>
        <a:defRPr lang="zh-CN"/>
      </a:defPPr>
      <a:lvl1pPr marL="0" algn="l" defTabSz="879174" rtl="0" eaLnBrk="1" latinLnBrk="0" hangingPunct="1">
        <a:defRPr sz="1700" kern="1200">
          <a:solidFill>
            <a:schemeClr val="tx1"/>
          </a:solidFill>
          <a:latin typeface="+mn-lt"/>
          <a:ea typeface="+mn-ea"/>
          <a:cs typeface="+mn-cs"/>
        </a:defRPr>
      </a:lvl1pPr>
      <a:lvl2pPr marL="439587" algn="l" defTabSz="879174" rtl="0" eaLnBrk="1" latinLnBrk="0" hangingPunct="1">
        <a:defRPr sz="1700" kern="1200">
          <a:solidFill>
            <a:schemeClr val="tx1"/>
          </a:solidFill>
          <a:latin typeface="+mn-lt"/>
          <a:ea typeface="+mn-ea"/>
          <a:cs typeface="+mn-cs"/>
        </a:defRPr>
      </a:lvl2pPr>
      <a:lvl3pPr marL="879174" algn="l" defTabSz="879174" rtl="0" eaLnBrk="1" latinLnBrk="0" hangingPunct="1">
        <a:defRPr sz="1700" kern="1200">
          <a:solidFill>
            <a:schemeClr val="tx1"/>
          </a:solidFill>
          <a:latin typeface="+mn-lt"/>
          <a:ea typeface="+mn-ea"/>
          <a:cs typeface="+mn-cs"/>
        </a:defRPr>
      </a:lvl3pPr>
      <a:lvl4pPr marL="1318760" algn="l" defTabSz="879174" rtl="0" eaLnBrk="1" latinLnBrk="0" hangingPunct="1">
        <a:defRPr sz="1700" kern="1200">
          <a:solidFill>
            <a:schemeClr val="tx1"/>
          </a:solidFill>
          <a:latin typeface="+mn-lt"/>
          <a:ea typeface="+mn-ea"/>
          <a:cs typeface="+mn-cs"/>
        </a:defRPr>
      </a:lvl4pPr>
      <a:lvl5pPr marL="1758347" algn="l" defTabSz="879174" rtl="0" eaLnBrk="1" latinLnBrk="0" hangingPunct="1">
        <a:defRPr sz="1700" kern="1200">
          <a:solidFill>
            <a:schemeClr val="tx1"/>
          </a:solidFill>
          <a:latin typeface="+mn-lt"/>
          <a:ea typeface="+mn-ea"/>
          <a:cs typeface="+mn-cs"/>
        </a:defRPr>
      </a:lvl5pPr>
      <a:lvl6pPr marL="2197934" algn="l" defTabSz="879174" rtl="0" eaLnBrk="1" latinLnBrk="0" hangingPunct="1">
        <a:defRPr sz="1700" kern="1200">
          <a:solidFill>
            <a:schemeClr val="tx1"/>
          </a:solidFill>
          <a:latin typeface="+mn-lt"/>
          <a:ea typeface="+mn-ea"/>
          <a:cs typeface="+mn-cs"/>
        </a:defRPr>
      </a:lvl6pPr>
      <a:lvl7pPr marL="2637521" algn="l" defTabSz="879174" rtl="0" eaLnBrk="1" latinLnBrk="0" hangingPunct="1">
        <a:defRPr sz="1700" kern="1200">
          <a:solidFill>
            <a:schemeClr val="tx1"/>
          </a:solidFill>
          <a:latin typeface="+mn-lt"/>
          <a:ea typeface="+mn-ea"/>
          <a:cs typeface="+mn-cs"/>
        </a:defRPr>
      </a:lvl7pPr>
      <a:lvl8pPr marL="3077108" algn="l" defTabSz="879174" rtl="0" eaLnBrk="1" latinLnBrk="0" hangingPunct="1">
        <a:defRPr sz="1700" kern="1200">
          <a:solidFill>
            <a:schemeClr val="tx1"/>
          </a:solidFill>
          <a:latin typeface="+mn-lt"/>
          <a:ea typeface="+mn-ea"/>
          <a:cs typeface="+mn-cs"/>
        </a:defRPr>
      </a:lvl8pPr>
      <a:lvl9pPr marL="3516694" algn="l" defTabSz="879174" rtl="0" eaLnBrk="1" latinLnBrk="0" hangingPunct="1">
        <a:defRPr sz="1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solidFill>
          <a:schemeClr val="bg1"/>
        </a:solidFill>
        <a:effectLst/>
      </p:bgPr>
    </p:bg>
    <p:spTree>
      <p:nvGrpSpPr>
        <p:cNvPr id="1" name=""/>
        <p:cNvGrpSpPr/>
        <p:nvPr/>
      </p:nvGrpSpPr>
      <p:grpSpPr>
        <a:xfrm>
          <a:off x="0" y="0"/>
          <a:ext cx="0" cy="0"/>
        </a:xfrm>
      </p:grpSpPr>
      <p:pic>
        <p:nvPicPr>
          <p:cNvPr id="2" name="图片 1073743875" descr="学科网 zxxk.com" title=""/>
          <p:cNvPicPr>
            <a:picLocks noChangeAspect="1"/>
          </p:cNvPicPr>
          <p:nvPr/>
        </p:nvPicPr>
        <p:blipFill>
          <a:blip r:embed="rId3" r:link="rId2"/>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737" r:id="rId1"/>
  </p:sldLayoutIdLst>
  <p:transition/>
  <p:timing/>
  <p:txStyles>
    <p:titleStyle>
      <a:lvl1pPr algn="ctr" defTabSz="659381" rtl="0" eaLnBrk="0" fontAlgn="base" hangingPunct="0">
        <a:spcBef>
          <a:spcPct val="0"/>
        </a:spcBef>
        <a:spcAft>
          <a:spcPct val="0"/>
        </a:spcAft>
        <a:defRPr sz="3200">
          <a:solidFill>
            <a:schemeClr val="tx2"/>
          </a:solidFill>
          <a:latin typeface="+mj-lt"/>
          <a:ea typeface="+mj-ea"/>
          <a:cs typeface="+mj-cs"/>
        </a:defRPr>
      </a:lvl1pPr>
      <a:lvl2pPr algn="ctr" defTabSz="659381" rtl="0" eaLnBrk="0" fontAlgn="base" hangingPunct="0">
        <a:spcBef>
          <a:spcPct val="0"/>
        </a:spcBef>
        <a:spcAft>
          <a:spcPct val="0"/>
        </a:spcAft>
        <a:defRPr sz="3200">
          <a:solidFill>
            <a:schemeClr val="tx2"/>
          </a:solidFill>
          <a:latin typeface="Arial" pitchFamily="34" charset="0"/>
          <a:ea typeface="宋体" pitchFamily="2" charset="-122"/>
        </a:defRPr>
      </a:lvl2pPr>
      <a:lvl3pPr algn="ctr" defTabSz="659381" rtl="0" eaLnBrk="0" fontAlgn="base" hangingPunct="0">
        <a:spcBef>
          <a:spcPct val="0"/>
        </a:spcBef>
        <a:spcAft>
          <a:spcPct val="0"/>
        </a:spcAft>
        <a:defRPr sz="3200">
          <a:solidFill>
            <a:schemeClr val="tx2"/>
          </a:solidFill>
          <a:latin typeface="Arial" pitchFamily="34" charset="0"/>
          <a:ea typeface="宋体" pitchFamily="2" charset="-122"/>
        </a:defRPr>
      </a:lvl3pPr>
      <a:lvl4pPr algn="ctr" defTabSz="659381" rtl="0" eaLnBrk="0" fontAlgn="base" hangingPunct="0">
        <a:spcBef>
          <a:spcPct val="0"/>
        </a:spcBef>
        <a:spcAft>
          <a:spcPct val="0"/>
        </a:spcAft>
        <a:defRPr sz="3200">
          <a:solidFill>
            <a:schemeClr val="tx2"/>
          </a:solidFill>
          <a:latin typeface="Arial" pitchFamily="34" charset="0"/>
          <a:ea typeface="宋体" pitchFamily="2" charset="-122"/>
        </a:defRPr>
      </a:lvl4pPr>
      <a:lvl5pPr algn="ctr" defTabSz="659381" rtl="0" eaLnBrk="0" fontAlgn="base" hangingPunct="0">
        <a:spcBef>
          <a:spcPct val="0"/>
        </a:spcBef>
        <a:spcAft>
          <a:spcPct val="0"/>
        </a:spcAft>
        <a:defRPr sz="3200">
          <a:solidFill>
            <a:schemeClr val="tx2"/>
          </a:solidFill>
          <a:latin typeface="Arial" pitchFamily="34" charset="0"/>
          <a:ea typeface="宋体" pitchFamily="2" charset="-122"/>
        </a:defRPr>
      </a:lvl5pPr>
      <a:lvl6pPr marL="439587" algn="ctr" defTabSz="659381" rtl="0" fontAlgn="base">
        <a:spcBef>
          <a:spcPct val="0"/>
        </a:spcBef>
        <a:spcAft>
          <a:spcPct val="0"/>
        </a:spcAft>
        <a:defRPr sz="3200">
          <a:solidFill>
            <a:schemeClr val="tx2"/>
          </a:solidFill>
          <a:latin typeface="Arial" pitchFamily="34" charset="0"/>
          <a:ea typeface="宋体" pitchFamily="2" charset="-122"/>
        </a:defRPr>
      </a:lvl6pPr>
      <a:lvl7pPr marL="879174" algn="ctr" defTabSz="659381" rtl="0" fontAlgn="base">
        <a:spcBef>
          <a:spcPct val="0"/>
        </a:spcBef>
        <a:spcAft>
          <a:spcPct val="0"/>
        </a:spcAft>
        <a:defRPr sz="3200">
          <a:solidFill>
            <a:schemeClr val="tx2"/>
          </a:solidFill>
          <a:latin typeface="Arial" pitchFamily="34" charset="0"/>
          <a:ea typeface="宋体" pitchFamily="2" charset="-122"/>
        </a:defRPr>
      </a:lvl7pPr>
      <a:lvl8pPr marL="1318760" algn="ctr" defTabSz="659381" rtl="0" fontAlgn="base">
        <a:spcBef>
          <a:spcPct val="0"/>
        </a:spcBef>
        <a:spcAft>
          <a:spcPct val="0"/>
        </a:spcAft>
        <a:defRPr sz="3200">
          <a:solidFill>
            <a:schemeClr val="tx2"/>
          </a:solidFill>
          <a:latin typeface="Arial" pitchFamily="34" charset="0"/>
          <a:ea typeface="宋体" pitchFamily="2" charset="-122"/>
        </a:defRPr>
      </a:lvl8pPr>
      <a:lvl9pPr marL="1758347" algn="ctr" defTabSz="659381" rtl="0" fontAlgn="base">
        <a:spcBef>
          <a:spcPct val="0"/>
        </a:spcBef>
        <a:spcAft>
          <a:spcPct val="0"/>
        </a:spcAft>
        <a:defRPr sz="3200">
          <a:solidFill>
            <a:schemeClr val="tx2"/>
          </a:solidFill>
          <a:latin typeface="Arial" pitchFamily="34" charset="0"/>
          <a:ea typeface="宋体" pitchFamily="2" charset="-122"/>
        </a:defRPr>
      </a:lvl9pPr>
    </p:titleStyle>
    <p:bodyStyle>
      <a:lvl1pPr marL="247268" indent="-247268" algn="l" defTabSz="659381" rtl="0" eaLnBrk="0" fontAlgn="base" hangingPunct="0">
        <a:spcBef>
          <a:spcPct val="20000"/>
        </a:spcBef>
        <a:spcAft>
          <a:spcPct val="0"/>
        </a:spcAft>
        <a:buChar char="•"/>
        <a:defRPr sz="2300">
          <a:solidFill>
            <a:schemeClr val="tx1"/>
          </a:solidFill>
          <a:latin typeface="+mn-lt"/>
          <a:ea typeface="+mn-ea"/>
          <a:cs typeface="+mn-cs"/>
        </a:defRPr>
      </a:lvl1pPr>
      <a:lvl2pPr marL="535747" indent="-206057" algn="l" defTabSz="659381" rtl="0" eaLnBrk="0" fontAlgn="base" hangingPunct="0">
        <a:spcBef>
          <a:spcPct val="20000"/>
        </a:spcBef>
        <a:spcAft>
          <a:spcPct val="0"/>
        </a:spcAft>
        <a:buChar char="–"/>
        <a:defRPr sz="2000">
          <a:solidFill>
            <a:schemeClr val="tx1"/>
          </a:solidFill>
          <a:latin typeface="+mn-lt"/>
          <a:ea typeface="+mn-ea"/>
        </a:defRPr>
      </a:lvl2pPr>
      <a:lvl3pPr marL="824225" indent="-164845" algn="l" defTabSz="659381" rtl="0" eaLnBrk="0" fontAlgn="base" hangingPunct="0">
        <a:spcBef>
          <a:spcPct val="20000"/>
        </a:spcBef>
        <a:spcAft>
          <a:spcPct val="0"/>
        </a:spcAft>
        <a:buChar char="•"/>
        <a:defRPr sz="2300">
          <a:solidFill>
            <a:schemeClr val="tx1"/>
          </a:solidFill>
          <a:latin typeface="+mn-lt"/>
          <a:ea typeface="+mn-ea"/>
        </a:defRPr>
      </a:lvl3pPr>
      <a:lvl4pPr marL="1153916" indent="-164845" algn="l" defTabSz="659381" rtl="0" eaLnBrk="0" fontAlgn="base" hangingPunct="0">
        <a:spcBef>
          <a:spcPct val="20000"/>
        </a:spcBef>
        <a:spcAft>
          <a:spcPct val="0"/>
        </a:spcAft>
        <a:buChar char="–"/>
        <a:defRPr sz="1400">
          <a:solidFill>
            <a:schemeClr val="tx1"/>
          </a:solidFill>
          <a:latin typeface="+mn-lt"/>
          <a:ea typeface="+mn-ea"/>
        </a:defRPr>
      </a:lvl4pPr>
      <a:lvl5pPr marL="1483606" indent="-164845" algn="l" defTabSz="659381" rtl="0" eaLnBrk="0" fontAlgn="base" hangingPunct="0">
        <a:spcBef>
          <a:spcPct val="20000"/>
        </a:spcBef>
        <a:spcAft>
          <a:spcPct val="0"/>
        </a:spcAft>
        <a:buChar char="»"/>
        <a:defRPr sz="1400">
          <a:solidFill>
            <a:schemeClr val="tx1"/>
          </a:solidFill>
          <a:latin typeface="+mn-lt"/>
          <a:ea typeface="+mn-ea"/>
        </a:defRPr>
      </a:lvl5pPr>
      <a:lvl6pPr marL="1923192" indent="-164845" algn="l" defTabSz="659381" rtl="0" fontAlgn="base">
        <a:spcBef>
          <a:spcPct val="20000"/>
        </a:spcBef>
        <a:spcAft>
          <a:spcPct val="0"/>
        </a:spcAft>
        <a:buChar char="»"/>
        <a:defRPr sz="1400">
          <a:solidFill>
            <a:schemeClr val="tx1"/>
          </a:solidFill>
          <a:latin typeface="+mn-lt"/>
          <a:ea typeface="+mn-ea"/>
        </a:defRPr>
      </a:lvl6pPr>
      <a:lvl7pPr marL="2362779" indent="-164845" algn="l" defTabSz="659381" rtl="0" fontAlgn="base">
        <a:spcBef>
          <a:spcPct val="20000"/>
        </a:spcBef>
        <a:spcAft>
          <a:spcPct val="0"/>
        </a:spcAft>
        <a:buChar char="»"/>
        <a:defRPr sz="1400">
          <a:solidFill>
            <a:schemeClr val="tx1"/>
          </a:solidFill>
          <a:latin typeface="+mn-lt"/>
          <a:ea typeface="+mn-ea"/>
        </a:defRPr>
      </a:lvl7pPr>
      <a:lvl8pPr marL="2802366" indent="-164845" algn="l" defTabSz="659381" rtl="0" fontAlgn="base">
        <a:spcBef>
          <a:spcPct val="20000"/>
        </a:spcBef>
        <a:spcAft>
          <a:spcPct val="0"/>
        </a:spcAft>
        <a:buChar char="»"/>
        <a:defRPr sz="1400">
          <a:solidFill>
            <a:schemeClr val="tx1"/>
          </a:solidFill>
          <a:latin typeface="+mn-lt"/>
          <a:ea typeface="+mn-ea"/>
        </a:defRPr>
      </a:lvl8pPr>
      <a:lvl9pPr marL="3241953" indent="-164845" algn="l" defTabSz="659381" rtl="0" fontAlgn="base">
        <a:spcBef>
          <a:spcPct val="20000"/>
        </a:spcBef>
        <a:spcAft>
          <a:spcPct val="0"/>
        </a:spcAft>
        <a:buChar char="»"/>
        <a:defRPr sz="1400">
          <a:solidFill>
            <a:schemeClr val="tx1"/>
          </a:solidFill>
          <a:latin typeface="+mn-lt"/>
          <a:ea typeface="+mn-ea"/>
        </a:defRPr>
      </a:lvl9pPr>
    </p:bodyStyle>
    <p:otherStyle>
      <a:defPPr>
        <a:defRPr lang="zh-CN"/>
      </a:defPPr>
      <a:lvl1pPr marL="0" algn="l" defTabSz="879174" rtl="0" eaLnBrk="1" latinLnBrk="0" hangingPunct="1">
        <a:defRPr sz="1700" kern="1200">
          <a:solidFill>
            <a:schemeClr val="tx1"/>
          </a:solidFill>
          <a:latin typeface="+mn-lt"/>
          <a:ea typeface="+mn-ea"/>
          <a:cs typeface="+mn-cs"/>
        </a:defRPr>
      </a:lvl1pPr>
      <a:lvl2pPr marL="439587" algn="l" defTabSz="879174" rtl="0" eaLnBrk="1" latinLnBrk="0" hangingPunct="1">
        <a:defRPr sz="1700" kern="1200">
          <a:solidFill>
            <a:schemeClr val="tx1"/>
          </a:solidFill>
          <a:latin typeface="+mn-lt"/>
          <a:ea typeface="+mn-ea"/>
          <a:cs typeface="+mn-cs"/>
        </a:defRPr>
      </a:lvl2pPr>
      <a:lvl3pPr marL="879174" algn="l" defTabSz="879174" rtl="0" eaLnBrk="1" latinLnBrk="0" hangingPunct="1">
        <a:defRPr sz="1700" kern="1200">
          <a:solidFill>
            <a:schemeClr val="tx1"/>
          </a:solidFill>
          <a:latin typeface="+mn-lt"/>
          <a:ea typeface="+mn-ea"/>
          <a:cs typeface="+mn-cs"/>
        </a:defRPr>
      </a:lvl3pPr>
      <a:lvl4pPr marL="1318760" algn="l" defTabSz="879174" rtl="0" eaLnBrk="1" latinLnBrk="0" hangingPunct="1">
        <a:defRPr sz="1700" kern="1200">
          <a:solidFill>
            <a:schemeClr val="tx1"/>
          </a:solidFill>
          <a:latin typeface="+mn-lt"/>
          <a:ea typeface="+mn-ea"/>
          <a:cs typeface="+mn-cs"/>
        </a:defRPr>
      </a:lvl4pPr>
      <a:lvl5pPr marL="1758347" algn="l" defTabSz="879174" rtl="0" eaLnBrk="1" latinLnBrk="0" hangingPunct="1">
        <a:defRPr sz="1700" kern="1200">
          <a:solidFill>
            <a:schemeClr val="tx1"/>
          </a:solidFill>
          <a:latin typeface="+mn-lt"/>
          <a:ea typeface="+mn-ea"/>
          <a:cs typeface="+mn-cs"/>
        </a:defRPr>
      </a:lvl5pPr>
      <a:lvl6pPr marL="2197934" algn="l" defTabSz="879174" rtl="0" eaLnBrk="1" latinLnBrk="0" hangingPunct="1">
        <a:defRPr sz="1700" kern="1200">
          <a:solidFill>
            <a:schemeClr val="tx1"/>
          </a:solidFill>
          <a:latin typeface="+mn-lt"/>
          <a:ea typeface="+mn-ea"/>
          <a:cs typeface="+mn-cs"/>
        </a:defRPr>
      </a:lvl6pPr>
      <a:lvl7pPr marL="2637521" algn="l" defTabSz="879174" rtl="0" eaLnBrk="1" latinLnBrk="0" hangingPunct="1">
        <a:defRPr sz="1700" kern="1200">
          <a:solidFill>
            <a:schemeClr val="tx1"/>
          </a:solidFill>
          <a:latin typeface="+mn-lt"/>
          <a:ea typeface="+mn-ea"/>
          <a:cs typeface="+mn-cs"/>
        </a:defRPr>
      </a:lvl7pPr>
      <a:lvl8pPr marL="3077108" algn="l" defTabSz="879174" rtl="0" eaLnBrk="1" latinLnBrk="0" hangingPunct="1">
        <a:defRPr sz="1700" kern="1200">
          <a:solidFill>
            <a:schemeClr val="tx1"/>
          </a:solidFill>
          <a:latin typeface="+mn-lt"/>
          <a:ea typeface="+mn-ea"/>
          <a:cs typeface="+mn-cs"/>
        </a:defRPr>
      </a:lvl8pPr>
      <a:lvl9pPr marL="3516694" algn="l" defTabSz="879174" rtl="0" eaLnBrk="1" latinLnBrk="0" hangingPunct="1">
        <a:defRPr sz="1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Ref idx="1001">
        <a:schemeClr val="bg1"/>
      </p:bgRef>
    </p:bg>
    <p:spTree>
      <p:nvGrpSpPr>
        <p:cNvPr id="1" name=""/>
        <p:cNvGrpSpPr/>
        <p:nvPr/>
      </p:nvGrpSpPr>
      <p:grpSpPr>
        <a:xfrm>
          <a:off x="0" y="0"/>
          <a:ext cx="0" cy="0"/>
        </a:xfrm>
      </p:grpSpPr>
      <p:pic>
        <p:nvPicPr>
          <p:cNvPr id="2" name="图片 1073743875" descr="学科网 zxxk.com" title=""/>
          <p:cNvPicPr>
            <a:picLocks noChangeAspect="1"/>
          </p:cNvPicPr>
          <p:nvPr/>
        </p:nvPicPr>
        <p:blipFill>
          <a:blip r:embed="rId3" r:link="rId2"/>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735" r:id="rId1"/>
  </p:sldLayoutIdLst>
  <p:transition/>
  <p:timing/>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Ref idx="1001">
        <a:schemeClr val="bg1"/>
      </p:bgRef>
    </p:bg>
    <p:spTree>
      <p:nvGrpSpPr>
        <p:cNvPr id="1" name=""/>
        <p:cNvGrpSpPr/>
        <p:nvPr/>
      </p:nvGrpSpPr>
      <p:grpSpPr>
        <a:xfrm>
          <a:off x="0" y="0"/>
          <a:ext cx="0" cy="0"/>
        </a:xfrm>
      </p:grpSpPr>
      <p:pic>
        <p:nvPicPr>
          <p:cNvPr id="2" name="图片 1073743875" descr="学科网 zxxk.com" title=""/>
          <p:cNvPicPr>
            <a:picLocks noChangeAspect="1"/>
          </p:cNvPicPr>
          <p:nvPr/>
        </p:nvPicPr>
        <p:blipFill>
          <a:blip r:embed="rId3" r:link="rId2"/>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739" r:id="rId1"/>
  </p:sldLayoutIdLst>
  <p:transition/>
  <p:timing/>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8.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9.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0.jpe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pn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2.jpe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3.jpe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4.jpe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5.jpe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6.jpeg"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7.jpeg"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8.jpeg"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TextBox 2" title=""/>
          <p:cNvSpPr txBox="1"/>
          <p:nvPr/>
        </p:nvSpPr>
        <p:spPr>
          <a:xfrm>
            <a:off x="2285984" y="1393320"/>
            <a:ext cx="5238344" cy="992563"/>
          </a:xfrm>
          <a:prstGeom prst="rect">
            <a:avLst/>
          </a:prstGeom>
          <a:noFill/>
        </p:spPr>
        <p:txBody>
          <a:bodyPr wrap="square" lIns="91426" tIns="45712" rIns="91426" bIns="45712" rtlCol="0">
            <a:spAutoFit/>
          </a:bodyPr>
          <a:lstStyle/>
          <a:p>
            <a:pPr algn="ctr"/>
            <a:r>
              <a:rPr lang="zh-CN" altLang="en-US" sz="4500" spc="50" smtClean="0">
                <a:ln w="11430"/>
                <a:latin typeface="黑体" pitchFamily="49" charset="-122"/>
                <a:ea typeface="黑体" pitchFamily="49" charset="-122"/>
              </a:rPr>
              <a:t>数据图表类选择题</a:t>
            </a:r>
          </a:p>
        </p:txBody>
      </p:sp>
    </p:spTree>
  </p:cSld>
  <p:clrMapOvr>
    <a:masterClrMapping/>
  </p:clrMapOvr>
  <p:transition>
    <p:cover dir="d"/>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TextBox 4" title=""/>
          <p:cNvSpPr txBox="1"/>
          <p:nvPr/>
        </p:nvSpPr>
        <p:spPr>
          <a:xfrm>
            <a:off x="71406" y="108630"/>
            <a:ext cx="9001188" cy="549949"/>
          </a:xfrm>
          <a:prstGeom prst="rect">
            <a:avLst/>
          </a:prstGeom>
          <a:noFill/>
        </p:spPr>
        <p:txBody>
          <a:bodyPr wrap="square" lIns="68571" tIns="34285" rIns="68571" bIns="34285" rtlCol="0">
            <a:spAutoFit/>
          </a:bodyPr>
          <a:lstStyle/>
          <a:p>
            <a:pPr algn="ctr"/>
            <a:r>
              <a:rPr lang="zh-CN" altLang="en-US" sz="2800" smtClean="0">
                <a:solidFill>
                  <a:schemeClr val="accent5"/>
                </a:solidFill>
                <a:effectLst>
                  <a:outerShdw blurRad="38100" dist="38100" dir="2700000" algn="tl">
                    <a:srgbClr val="000000">
                      <a:alpha val="43137"/>
                    </a:srgbClr>
                  </a:outerShdw>
                </a:effectLst>
                <a:latin typeface="黑体" pitchFamily="49" charset="-122"/>
                <a:ea typeface="黑体" pitchFamily="49" charset="-122"/>
              </a:rPr>
              <a:t>类型</a:t>
            </a:r>
            <a:r>
              <a:rPr lang="en-US" altLang="zh-CN" sz="2800" smtClean="0">
                <a:solidFill>
                  <a:schemeClr val="accent5"/>
                </a:solidFill>
                <a:effectLst>
                  <a:outerShdw blurRad="38100" dist="38100" dir="2700000" algn="tl">
                    <a:srgbClr val="000000">
                      <a:alpha val="43137"/>
                    </a:srgbClr>
                  </a:outerShdw>
                </a:effectLst>
                <a:latin typeface="黑体" pitchFamily="49" charset="-122"/>
                <a:ea typeface="黑体" pitchFamily="49" charset="-122"/>
              </a:rPr>
              <a:t>2</a:t>
            </a:r>
            <a:r>
              <a:rPr lang="zh-CN" altLang="en-US" sz="2800" smtClean="0">
                <a:solidFill>
                  <a:schemeClr val="accent5"/>
                </a:solidFill>
                <a:effectLst>
                  <a:outerShdw blurRad="38100" dist="38100" dir="2700000" algn="tl">
                    <a:srgbClr val="000000">
                      <a:alpha val="43137"/>
                    </a:srgbClr>
                  </a:outerShdw>
                </a:effectLst>
                <a:latin typeface="黑体" pitchFamily="49" charset="-122"/>
                <a:ea typeface="黑体" pitchFamily="49" charset="-122"/>
              </a:rPr>
              <a:t>　曲线数据图类</a:t>
            </a:r>
          </a:p>
        </p:txBody>
      </p:sp>
      <p:grpSp>
        <p:nvGrpSpPr>
          <p:cNvPr id="6" name="组合 5" title=""/>
          <p:cNvGrpSpPr/>
          <p:nvPr/>
        </p:nvGrpSpPr>
        <p:grpSpPr>
          <a:xfrm>
            <a:off x="3428992" y="785800"/>
            <a:ext cx="1928826" cy="500066"/>
            <a:chOff x="3286116" y="785800"/>
            <a:chExt cx="1928826" cy="500066"/>
          </a:xfrm>
        </p:grpSpPr>
        <p:sp>
          <p:nvSpPr>
            <p:cNvPr id="7" name="矩形 6"/>
            <p:cNvSpPr/>
            <p:nvPr/>
          </p:nvSpPr>
          <p:spPr>
            <a:xfrm>
              <a:off x="3286116" y="785800"/>
              <a:ext cx="214314" cy="500066"/>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571868" y="785800"/>
              <a:ext cx="1643074" cy="50006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3643306" y="801574"/>
              <a:ext cx="1571636" cy="438572"/>
            </a:xfrm>
            <a:prstGeom prst="rect">
              <a:avLst/>
            </a:prstGeom>
            <a:noFill/>
          </p:spPr>
          <p:txBody>
            <a:bodyPr wrap="square" lIns="68571" tIns="34285" rIns="68571" bIns="34285" rtlCol="0">
              <a:spAutoFit/>
            </a:bodyPr>
            <a:lstStyle/>
            <a:p>
              <a:pPr>
                <a:lnSpc>
                  <a:spcPct val="100000"/>
                </a:lnSpc>
              </a:pPr>
              <a:r>
                <a:rPr lang="zh-CN" altLang="en-US" sz="2400" smtClean="0">
                  <a:solidFill>
                    <a:schemeClr val="bg1"/>
                  </a:solidFill>
                  <a:effectLst>
                    <a:outerShdw blurRad="38100" dist="38100" dir="2700000" algn="tl">
                      <a:srgbClr val="000000">
                        <a:alpha val="43137"/>
                      </a:srgbClr>
                    </a:outerShdw>
                  </a:effectLst>
                  <a:latin typeface="黑体" pitchFamily="49" charset="-122"/>
                  <a:ea typeface="黑体" pitchFamily="49" charset="-122"/>
                </a:rPr>
                <a:t>典型例题</a:t>
              </a:r>
              <a:endParaRPr lang="en-US" altLang="zh-CN" sz="2400" smtClean="0">
                <a:solidFill>
                  <a:schemeClr val="bg1"/>
                </a:solidFill>
                <a:effectLst>
                  <a:outerShdw blurRad="38100" dist="38100" dir="2700000" algn="tl">
                    <a:srgbClr val="000000">
                      <a:alpha val="43137"/>
                    </a:srgbClr>
                  </a:outerShdw>
                </a:effectLst>
                <a:latin typeface="黑体" pitchFamily="49" charset="-122"/>
                <a:ea typeface="黑体" pitchFamily="49" charset="-122"/>
              </a:endParaRPr>
            </a:p>
          </p:txBody>
        </p:sp>
      </p:grpSp>
      <p:sp>
        <p:nvSpPr>
          <p:cNvPr id="10" name="TextBox 9" title=""/>
          <p:cNvSpPr txBox="1"/>
          <p:nvPr/>
        </p:nvSpPr>
        <p:spPr>
          <a:xfrm>
            <a:off x="119984" y="1419753"/>
            <a:ext cx="8929750" cy="2787814"/>
          </a:xfrm>
          <a:prstGeom prst="rect">
            <a:avLst/>
          </a:prstGeom>
          <a:noFill/>
        </p:spPr>
        <p:txBody>
          <a:bodyPr wrap="square" rtlCol="0">
            <a:spAutoFit/>
          </a:bodyPr>
          <a:lstStyle/>
          <a:p>
            <a:r>
              <a:rPr lang="zh-CN" altLang="en-US" sz="2300" smtClean="0"/>
              <a:t>下面为</a:t>
            </a:r>
            <a:r>
              <a:rPr lang="en-US" sz="2300" smtClean="0"/>
              <a:t>1952</a:t>
            </a:r>
            <a:r>
              <a:rPr lang="en-US" altLang="zh-CN" sz="2300" smtClean="0"/>
              <a:t>—</a:t>
            </a:r>
            <a:r>
              <a:rPr lang="en-US" sz="2300" smtClean="0"/>
              <a:t>1957</a:t>
            </a:r>
            <a:r>
              <a:rPr lang="zh-CN" altLang="en-US" sz="2300" smtClean="0"/>
              <a:t>年中国经济发展数据图</a:t>
            </a:r>
            <a:r>
              <a:rPr lang="en-US" sz="2300" smtClean="0"/>
              <a:t>(</a:t>
            </a:r>
            <a:r>
              <a:rPr lang="zh-CN" altLang="en-US" sz="2300" smtClean="0"/>
              <a:t>以</a:t>
            </a:r>
            <a:r>
              <a:rPr lang="en-US" sz="2300" smtClean="0"/>
              <a:t>1952</a:t>
            </a:r>
            <a:r>
              <a:rPr lang="zh-CN" altLang="en-US" sz="2300" smtClean="0"/>
              <a:t>年为</a:t>
            </a:r>
            <a:r>
              <a:rPr lang="en-US" sz="2300" smtClean="0"/>
              <a:t>100)</a:t>
            </a:r>
            <a:r>
              <a:rPr lang="zh-CN" altLang="en-US" sz="2300" smtClean="0"/>
              <a:t>。从图中信息可知</a:t>
            </a:r>
            <a:r>
              <a:rPr lang="en-US" sz="2300" smtClean="0"/>
              <a:t>,</a:t>
            </a:r>
            <a:r>
              <a:rPr lang="zh-CN" altLang="en-US" sz="2300" smtClean="0"/>
              <a:t>该时期</a:t>
            </a:r>
            <a:r>
              <a:rPr lang="en-US" sz="2300" smtClean="0"/>
              <a:t>(</a:t>
            </a:r>
            <a:r>
              <a:rPr lang="zh-CN" altLang="en-US" sz="2300" smtClean="0"/>
              <a:t>　　</a:t>
            </a:r>
            <a:r>
              <a:rPr lang="en-US" sz="2300" smtClean="0"/>
              <a:t>)</a:t>
            </a:r>
          </a:p>
          <a:p>
            <a:r>
              <a:rPr lang="en-US" sz="2300" smtClean="0"/>
              <a:t>A.</a:t>
            </a:r>
            <a:r>
              <a:rPr lang="zh-CN" altLang="en-US" sz="2300" smtClean="0"/>
              <a:t>社会主义工业化已经基本实现</a:t>
            </a:r>
          </a:p>
          <a:p>
            <a:r>
              <a:rPr lang="en-US" sz="2300" smtClean="0"/>
              <a:t>B.</a:t>
            </a:r>
            <a:r>
              <a:rPr lang="zh-CN" altLang="en-US" sz="2300" smtClean="0"/>
              <a:t>农业生产呈现下降趋势</a:t>
            </a:r>
          </a:p>
          <a:p>
            <a:r>
              <a:rPr lang="en-US" sz="2300" smtClean="0"/>
              <a:t>C.</a:t>
            </a:r>
            <a:r>
              <a:rPr lang="zh-CN" altLang="en-US" sz="2300" smtClean="0"/>
              <a:t>社会主义制度优越性得到体现</a:t>
            </a:r>
          </a:p>
          <a:p>
            <a:r>
              <a:rPr lang="en-US" sz="2300" smtClean="0"/>
              <a:t>D.</a:t>
            </a:r>
            <a:r>
              <a:rPr lang="zh-CN" altLang="en-US" sz="2300" smtClean="0"/>
              <a:t>国民经济结构严重失衡</a:t>
            </a:r>
          </a:p>
        </p:txBody>
      </p:sp>
      <p:sp>
        <p:nvSpPr>
          <p:cNvPr id="11" name="TextBox 10" title=""/>
          <p:cNvSpPr txBox="1"/>
          <p:nvPr/>
        </p:nvSpPr>
        <p:spPr>
          <a:xfrm>
            <a:off x="2650794" y="1699254"/>
            <a:ext cx="1000132" cy="779059"/>
          </a:xfrm>
          <a:prstGeom prst="rect">
            <a:avLst/>
          </a:prstGeom>
          <a:noFill/>
        </p:spPr>
        <p:txBody>
          <a:bodyPr wrap="square" rtlCol="0">
            <a:spAutoFit/>
          </a:bodyPr>
          <a:lstStyle/>
          <a:p>
            <a:r>
              <a:rPr lang="en-US" altLang="zh-CN" sz="4000" smtClean="0">
                <a:solidFill>
                  <a:srgbClr val="FF0000"/>
                </a:solidFill>
              </a:rPr>
              <a:t>C</a:t>
            </a:r>
            <a:endParaRPr lang="zh-CN" altLang="en-US" sz="4000" smtClean="0">
              <a:solidFill>
                <a:srgbClr val="FF0000"/>
              </a:solidFill>
            </a:endParaRPr>
          </a:p>
        </p:txBody>
      </p:sp>
      <p:pic>
        <p:nvPicPr>
          <p:cNvPr id="12" name="M24Z2LLS25.eps" title=""/>
          <p:cNvPicPr/>
          <p:nvPr/>
        </p:nvPicPr>
        <p:blipFill>
          <a:blip r:embed="rId2">
            <a:clrChange>
              <a:clrFrom>
                <a:srgbClr val="FFFFFF"/>
              </a:clrFrom>
              <a:clrTo>
                <a:srgbClr val="FFFFFF">
                  <a:alpha val="0"/>
                </a:srgbClr>
              </a:clrTo>
            </a:clrChange>
          </a:blip>
          <a:stretch>
            <a:fillRect/>
          </a:stretch>
        </p:blipFill>
        <p:spPr>
          <a:xfrm>
            <a:off x="4898158" y="1928808"/>
            <a:ext cx="3388618" cy="3107874"/>
          </a:xfrm>
          <a:prstGeom prst="rect">
            <a:avLst/>
          </a:prstGeom>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3" title=""/>
          <p:cNvSpPr txBox="1"/>
          <p:nvPr/>
        </p:nvSpPr>
        <p:spPr>
          <a:xfrm>
            <a:off x="71406" y="71420"/>
            <a:ext cx="8786874" cy="487185"/>
          </a:xfrm>
          <a:prstGeom prst="rect">
            <a:avLst/>
          </a:prstGeom>
          <a:noFill/>
        </p:spPr>
        <p:txBody>
          <a:bodyPr wrap="square" rtlCol="0">
            <a:spAutoFit/>
          </a:bodyPr>
          <a:lstStyle/>
          <a:p>
            <a:r>
              <a:rPr lang="en-US" sz="2300" smtClean="0">
                <a:solidFill>
                  <a:srgbClr val="FF0000"/>
                </a:solidFill>
                <a:latin typeface="黑体" pitchFamily="49" charset="-122"/>
                <a:ea typeface="黑体" pitchFamily="49" charset="-122"/>
              </a:rPr>
              <a:t>[</a:t>
            </a:r>
            <a:r>
              <a:rPr lang="zh-CN" altLang="en-US" sz="2300" smtClean="0">
                <a:solidFill>
                  <a:srgbClr val="FF0000"/>
                </a:solidFill>
                <a:latin typeface="黑体" pitchFamily="49" charset="-122"/>
                <a:ea typeface="黑体" pitchFamily="49" charset="-122"/>
              </a:rPr>
              <a:t>解题过程</a:t>
            </a:r>
            <a:r>
              <a:rPr lang="en-US" sz="2300" smtClean="0">
                <a:solidFill>
                  <a:srgbClr val="FF0000"/>
                </a:solidFill>
                <a:latin typeface="黑体" pitchFamily="49" charset="-122"/>
                <a:ea typeface="黑体" pitchFamily="49" charset="-122"/>
              </a:rPr>
              <a:t>]</a:t>
            </a:r>
            <a:endParaRPr lang="zh-CN" altLang="en-US" sz="2300">
              <a:solidFill>
                <a:srgbClr val="FF0000"/>
              </a:solidFill>
              <a:latin typeface="黑体" pitchFamily="49" charset="-122"/>
              <a:ea typeface="黑体" pitchFamily="49" charset="-122"/>
            </a:endParaRPr>
          </a:p>
        </p:txBody>
      </p:sp>
      <p:graphicFrame>
        <p:nvGraphicFramePr>
          <p:cNvPr id="6" name="表格 5" title=""/>
          <p:cNvGraphicFramePr>
            <a:graphicFrameLocks noGrp="1"/>
          </p:cNvGraphicFramePr>
          <p:nvPr/>
        </p:nvGraphicFramePr>
        <p:xfrm>
          <a:off x="142844" y="642924"/>
          <a:ext cx="8858312" cy="4143404"/>
        </p:xfrm>
        <a:graphic>
          <a:graphicData uri="http://schemas.openxmlformats.org/drawingml/2006/table">
            <a:tbl>
              <a:tblPr/>
              <a:tblGrid>
                <a:gridCol w="4000528"/>
                <a:gridCol w="4857784"/>
              </a:tblGrid>
              <a:tr h="753346">
                <a:tc>
                  <a:txBody>
                    <a:bodyPr vert="horz" wrap="square"/>
                    <a:lstStyle/>
                    <a:p>
                      <a:pPr algn="l">
                        <a:lnSpc>
                          <a:spcPct val="100000"/>
                        </a:lnSpc>
                        <a:spcAft>
                          <a:spcPct val="0"/>
                        </a:spcAft>
                      </a:pPr>
                      <a:r>
                        <a:rPr lang="zh-CN" sz="2300" b="1">
                          <a:latin typeface="宋体" pitchFamily="2" charset="-122"/>
                          <a:ea typeface="宋体" pitchFamily="2" charset="-122"/>
                          <a:cs typeface="Times New Roman"/>
                        </a:rPr>
                        <a:t>第一步</a:t>
                      </a:r>
                      <a:r>
                        <a:rPr lang="en-US" sz="2300" b="1">
                          <a:latin typeface="宋体" pitchFamily="2" charset="-122"/>
                          <a:ea typeface="宋体" pitchFamily="2" charset="-122"/>
                          <a:cs typeface="Times New Roman"/>
                        </a:rPr>
                        <a:t>:</a:t>
                      </a:r>
                      <a:r>
                        <a:rPr lang="zh-CN" sz="2300" b="1">
                          <a:latin typeface="宋体" pitchFamily="2" charset="-122"/>
                          <a:ea typeface="宋体" pitchFamily="2" charset="-122"/>
                          <a:cs typeface="Times New Roman"/>
                        </a:rPr>
                        <a:t>抓住图的标题</a:t>
                      </a:r>
                      <a:r>
                        <a:rPr lang="en-US" sz="2300" b="1">
                          <a:latin typeface="宋体" pitchFamily="2" charset="-122"/>
                          <a:ea typeface="宋体" pitchFamily="2" charset="-122"/>
                          <a:cs typeface="Times New Roman"/>
                        </a:rPr>
                        <a:t>,</a:t>
                      </a:r>
                      <a:r>
                        <a:rPr lang="zh-CN" sz="2300" b="1">
                          <a:latin typeface="宋体" pitchFamily="2" charset="-122"/>
                          <a:ea typeface="宋体" pitchFamily="2" charset="-122"/>
                          <a:cs typeface="Times New Roman"/>
                        </a:rPr>
                        <a:t>获取主题信息</a:t>
                      </a:r>
                      <a:endParaRPr lang="zh-CN" sz="23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l">
                        <a:lnSpc>
                          <a:spcPct val="100000"/>
                        </a:lnSpc>
                        <a:spcAft>
                          <a:spcPct val="0"/>
                        </a:spcAft>
                      </a:pPr>
                      <a:r>
                        <a:rPr lang="en-US" sz="2300" b="1">
                          <a:latin typeface="宋体" pitchFamily="2" charset="-122"/>
                          <a:ea typeface="宋体" pitchFamily="2" charset="-122"/>
                          <a:cs typeface="Times New Roman"/>
                        </a:rPr>
                        <a:t>1952</a:t>
                      </a:r>
                      <a:r>
                        <a:rPr lang="zh-CN" sz="2300" b="1">
                          <a:latin typeface="宋体" pitchFamily="2" charset="-122"/>
                          <a:ea typeface="宋体" pitchFamily="2" charset="-122"/>
                          <a:cs typeface="Times New Roman"/>
                        </a:rPr>
                        <a:t>—</a:t>
                      </a:r>
                      <a:r>
                        <a:rPr lang="en-US" sz="2300" b="1">
                          <a:latin typeface="宋体" pitchFamily="2" charset="-122"/>
                          <a:ea typeface="宋体" pitchFamily="2" charset="-122"/>
                          <a:cs typeface="Times New Roman"/>
                        </a:rPr>
                        <a:t>1957</a:t>
                      </a:r>
                      <a:r>
                        <a:rPr lang="zh-CN" sz="2300" b="1">
                          <a:latin typeface="宋体" pitchFamily="2" charset="-122"/>
                          <a:ea typeface="宋体" pitchFamily="2" charset="-122"/>
                          <a:cs typeface="Times New Roman"/>
                        </a:rPr>
                        <a:t>年中国经济发展数据图</a:t>
                      </a:r>
                      <a:endParaRPr lang="zh-CN" sz="23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3346">
                <a:tc>
                  <a:txBody>
                    <a:bodyPr vert="horz" wrap="square"/>
                    <a:lstStyle/>
                    <a:p>
                      <a:pPr algn="l">
                        <a:lnSpc>
                          <a:spcPct val="100000"/>
                        </a:lnSpc>
                        <a:spcAft>
                          <a:spcPct val="0"/>
                        </a:spcAft>
                      </a:pPr>
                      <a:r>
                        <a:rPr lang="zh-CN" sz="2300" b="1">
                          <a:latin typeface="宋体" pitchFamily="2" charset="-122"/>
                          <a:ea typeface="宋体" pitchFamily="2" charset="-122"/>
                          <a:cs typeface="Times New Roman"/>
                        </a:rPr>
                        <a:t>第二步</a:t>
                      </a:r>
                      <a:r>
                        <a:rPr lang="en-US" sz="2300" b="1">
                          <a:latin typeface="宋体" pitchFamily="2" charset="-122"/>
                          <a:ea typeface="宋体" pitchFamily="2" charset="-122"/>
                          <a:cs typeface="Times New Roman"/>
                        </a:rPr>
                        <a:t>:</a:t>
                      </a:r>
                      <a:r>
                        <a:rPr lang="zh-CN" sz="2300" b="1">
                          <a:latin typeface="宋体" pitchFamily="2" charset="-122"/>
                          <a:ea typeface="宋体" pitchFamily="2" charset="-122"/>
                          <a:cs typeface="Times New Roman"/>
                        </a:rPr>
                        <a:t>获取图中的构成要素</a:t>
                      </a:r>
                      <a:r>
                        <a:rPr lang="en-US" sz="2300" b="1">
                          <a:latin typeface="宋体" pitchFamily="2" charset="-122"/>
                          <a:ea typeface="宋体" pitchFamily="2" charset="-122"/>
                          <a:cs typeface="Times New Roman"/>
                        </a:rPr>
                        <a:t>,</a:t>
                      </a:r>
                      <a:r>
                        <a:rPr lang="zh-CN" sz="2300" b="1">
                          <a:latin typeface="宋体" pitchFamily="2" charset="-122"/>
                          <a:ea typeface="宋体" pitchFamily="2" charset="-122"/>
                          <a:cs typeface="Times New Roman"/>
                        </a:rPr>
                        <a:t>尤其是人物、时间和空间信息</a:t>
                      </a:r>
                      <a:endParaRPr lang="zh-CN" sz="23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l">
                        <a:lnSpc>
                          <a:spcPct val="100000"/>
                        </a:lnSpc>
                        <a:spcAft>
                          <a:spcPct val="0"/>
                        </a:spcAft>
                      </a:pPr>
                      <a:r>
                        <a:rPr lang="zh-CN" sz="2300" b="1">
                          <a:latin typeface="宋体" pitchFamily="2" charset="-122"/>
                          <a:ea typeface="宋体" pitchFamily="2" charset="-122"/>
                          <a:cs typeface="Times New Roman"/>
                        </a:rPr>
                        <a:t>图中有农业、工业总产值数据</a:t>
                      </a:r>
                      <a:r>
                        <a:rPr lang="en-US" sz="2300" b="1">
                          <a:latin typeface="宋体" pitchFamily="2" charset="-122"/>
                          <a:ea typeface="宋体" pitchFamily="2" charset="-122"/>
                          <a:cs typeface="Times New Roman"/>
                        </a:rPr>
                        <a:t>,</a:t>
                      </a:r>
                      <a:r>
                        <a:rPr lang="zh-CN" sz="2300" b="1">
                          <a:latin typeface="宋体" pitchFamily="2" charset="-122"/>
                          <a:ea typeface="宋体" pitchFamily="2" charset="-122"/>
                          <a:cs typeface="Times New Roman"/>
                        </a:rPr>
                        <a:t>还有轻工业和重工业总产值数据</a:t>
                      </a:r>
                      <a:endParaRPr lang="zh-CN" sz="23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6712">
                <a:tc>
                  <a:txBody>
                    <a:bodyPr vert="horz" wrap="square"/>
                    <a:lstStyle/>
                    <a:p>
                      <a:pPr algn="l">
                        <a:lnSpc>
                          <a:spcPct val="100000"/>
                        </a:lnSpc>
                        <a:spcAft>
                          <a:spcPct val="0"/>
                        </a:spcAft>
                      </a:pPr>
                      <a:r>
                        <a:rPr lang="zh-CN" sz="2300" b="1">
                          <a:latin typeface="宋体" pitchFamily="2" charset="-122"/>
                          <a:ea typeface="宋体" pitchFamily="2" charset="-122"/>
                          <a:cs typeface="Times New Roman"/>
                        </a:rPr>
                        <a:t>第三步</a:t>
                      </a:r>
                      <a:r>
                        <a:rPr lang="en-US" sz="2300" b="1">
                          <a:latin typeface="宋体" pitchFamily="2" charset="-122"/>
                          <a:ea typeface="宋体" pitchFamily="2" charset="-122"/>
                          <a:cs typeface="Times New Roman"/>
                        </a:rPr>
                        <a:t>:</a:t>
                      </a:r>
                      <a:r>
                        <a:rPr lang="zh-CN" sz="2300" b="1">
                          <a:latin typeface="宋体" pitchFamily="2" charset="-122"/>
                          <a:ea typeface="宋体" pitchFamily="2" charset="-122"/>
                          <a:cs typeface="Times New Roman"/>
                        </a:rPr>
                        <a:t>边边角角看拐点</a:t>
                      </a:r>
                      <a:endParaRPr lang="zh-CN" sz="2300">
                        <a:latin typeface="宋体" pitchFamily="2" charset="-122"/>
                        <a:ea typeface="宋体" pitchFamily="2" charset="-122"/>
                        <a:cs typeface="Times New Roman"/>
                      </a:endParaRPr>
                    </a:p>
                    <a:p>
                      <a:pPr algn="l">
                        <a:lnSpc>
                          <a:spcPct val="100000"/>
                        </a:lnSpc>
                        <a:spcAft>
                          <a:spcPct val="0"/>
                        </a:spcAft>
                      </a:pPr>
                      <a:r>
                        <a:rPr lang="zh-CN" sz="2300" b="1">
                          <a:latin typeface="宋体" pitchFamily="2" charset="-122"/>
                          <a:ea typeface="宋体" pitchFamily="2" charset="-122"/>
                          <a:cs typeface="Times New Roman"/>
                        </a:rPr>
                        <a:t>①要注意从不同时间段内曲线的升降变化去分析其中所包含的信息</a:t>
                      </a:r>
                      <a:endParaRPr lang="zh-CN" sz="2300">
                        <a:latin typeface="宋体" pitchFamily="2" charset="-122"/>
                        <a:ea typeface="宋体" pitchFamily="2" charset="-122"/>
                        <a:cs typeface="Times New Roman"/>
                      </a:endParaRPr>
                    </a:p>
                    <a:p>
                      <a:pPr algn="l">
                        <a:lnSpc>
                          <a:spcPct val="100000"/>
                        </a:lnSpc>
                        <a:spcAft>
                          <a:spcPct val="0"/>
                        </a:spcAft>
                      </a:pPr>
                      <a:r>
                        <a:rPr lang="zh-CN" sz="2300" b="1">
                          <a:latin typeface="宋体" pitchFamily="2" charset="-122"/>
                          <a:ea typeface="宋体" pitchFamily="2" charset="-122"/>
                          <a:cs typeface="Times New Roman"/>
                        </a:rPr>
                        <a:t>②要注意看曲线的整体走向</a:t>
                      </a:r>
                      <a:r>
                        <a:rPr lang="en-US" sz="2300" b="1">
                          <a:latin typeface="宋体" pitchFamily="2" charset="-122"/>
                          <a:ea typeface="宋体" pitchFamily="2" charset="-122"/>
                          <a:cs typeface="Times New Roman"/>
                        </a:rPr>
                        <a:t>,</a:t>
                      </a:r>
                      <a:r>
                        <a:rPr lang="zh-CN" sz="2300" b="1">
                          <a:latin typeface="宋体" pitchFamily="2" charset="-122"/>
                          <a:ea typeface="宋体" pitchFamily="2" charset="-122"/>
                          <a:cs typeface="Times New Roman"/>
                        </a:rPr>
                        <a:t>从宏观上判断某一时期历史事物的发展趋势</a:t>
                      </a:r>
                      <a:endParaRPr lang="zh-CN" sz="23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just">
                        <a:lnSpc>
                          <a:spcPct val="100000"/>
                        </a:lnSpc>
                        <a:spcAft>
                          <a:spcPct val="0"/>
                        </a:spcAft>
                      </a:pPr>
                      <a:r>
                        <a:rPr lang="zh-CN" sz="2300" b="1">
                          <a:latin typeface="宋体" pitchFamily="2" charset="-122"/>
                          <a:ea typeface="宋体" pitchFamily="2" charset="-122"/>
                          <a:cs typeface="Times New Roman"/>
                        </a:rPr>
                        <a:t>根据材料可知</a:t>
                      </a:r>
                      <a:r>
                        <a:rPr lang="en-US" sz="2300" b="1">
                          <a:latin typeface="宋体" pitchFamily="2" charset="-122"/>
                          <a:ea typeface="宋体" pitchFamily="2" charset="-122"/>
                          <a:cs typeface="Times New Roman"/>
                        </a:rPr>
                        <a:t>,1952</a:t>
                      </a:r>
                      <a:r>
                        <a:rPr lang="zh-CN" sz="2300" b="1">
                          <a:latin typeface="宋体" pitchFamily="2" charset="-122"/>
                          <a:ea typeface="宋体" pitchFamily="2" charset="-122"/>
                          <a:cs typeface="Times New Roman"/>
                        </a:rPr>
                        <a:t>—</a:t>
                      </a:r>
                      <a:r>
                        <a:rPr lang="en-US" sz="2300" b="1">
                          <a:latin typeface="宋体" pitchFamily="2" charset="-122"/>
                          <a:ea typeface="宋体" pitchFamily="2" charset="-122"/>
                          <a:cs typeface="Times New Roman"/>
                        </a:rPr>
                        <a:t>1957</a:t>
                      </a:r>
                      <a:r>
                        <a:rPr lang="zh-CN" sz="2300" b="1">
                          <a:latin typeface="宋体" pitchFamily="2" charset="-122"/>
                          <a:ea typeface="宋体" pitchFamily="2" charset="-122"/>
                          <a:cs typeface="Times New Roman"/>
                        </a:rPr>
                        <a:t>年中国经济快速发展</a:t>
                      </a:r>
                      <a:r>
                        <a:rPr lang="en-US" sz="2300" b="1">
                          <a:latin typeface="宋体" pitchFamily="2" charset="-122"/>
                          <a:ea typeface="宋体" pitchFamily="2" charset="-122"/>
                          <a:cs typeface="Times New Roman"/>
                        </a:rPr>
                        <a:t>,</a:t>
                      </a:r>
                      <a:r>
                        <a:rPr lang="zh-CN" sz="2300" b="1">
                          <a:latin typeface="宋体" pitchFamily="2" charset="-122"/>
                          <a:ea typeface="宋体" pitchFamily="2" charset="-122"/>
                          <a:cs typeface="Times New Roman"/>
                        </a:rPr>
                        <a:t>重工业、轻工业、农业总产值都有所增加</a:t>
                      </a:r>
                      <a:r>
                        <a:rPr lang="en-US" sz="2300" b="1">
                          <a:latin typeface="宋体" pitchFamily="2" charset="-122"/>
                          <a:ea typeface="宋体" pitchFamily="2" charset="-122"/>
                          <a:cs typeface="Times New Roman"/>
                        </a:rPr>
                        <a:t>,</a:t>
                      </a:r>
                      <a:r>
                        <a:rPr lang="zh-CN" sz="2300" b="1">
                          <a:latin typeface="宋体" pitchFamily="2" charset="-122"/>
                          <a:ea typeface="宋体" pitchFamily="2" charset="-122"/>
                          <a:cs typeface="Times New Roman"/>
                        </a:rPr>
                        <a:t>尤其是重工业</a:t>
                      </a:r>
                      <a:r>
                        <a:rPr lang="en-US" sz="2300" b="1">
                          <a:latin typeface="宋体" pitchFamily="2" charset="-122"/>
                          <a:ea typeface="宋体" pitchFamily="2" charset="-122"/>
                          <a:cs typeface="Times New Roman"/>
                        </a:rPr>
                        <a:t>,</a:t>
                      </a:r>
                      <a:r>
                        <a:rPr lang="zh-CN" sz="2300" b="1">
                          <a:latin typeface="宋体" pitchFamily="2" charset="-122"/>
                          <a:ea typeface="宋体" pitchFamily="2" charset="-122"/>
                          <a:cs typeface="Times New Roman"/>
                        </a:rPr>
                        <a:t>结合所学知识可知</a:t>
                      </a:r>
                      <a:r>
                        <a:rPr lang="en-US" sz="2300" b="1">
                          <a:latin typeface="宋体" pitchFamily="2" charset="-122"/>
                          <a:ea typeface="宋体" pitchFamily="2" charset="-122"/>
                          <a:cs typeface="Times New Roman"/>
                        </a:rPr>
                        <a:t>,1953</a:t>
                      </a:r>
                      <a:r>
                        <a:rPr lang="zh-CN" sz="2300" b="1">
                          <a:latin typeface="宋体" pitchFamily="2" charset="-122"/>
                          <a:ea typeface="宋体" pitchFamily="2" charset="-122"/>
                          <a:cs typeface="Times New Roman"/>
                        </a:rPr>
                        <a:t>年开始实行“一五”计划和三大改造</a:t>
                      </a:r>
                      <a:r>
                        <a:rPr lang="en-US" sz="2300" b="1">
                          <a:latin typeface="宋体" pitchFamily="2" charset="-122"/>
                          <a:ea typeface="宋体" pitchFamily="2" charset="-122"/>
                          <a:cs typeface="Times New Roman"/>
                        </a:rPr>
                        <a:t>,</a:t>
                      </a:r>
                      <a:r>
                        <a:rPr lang="zh-CN" sz="2300" b="1">
                          <a:latin typeface="宋体" pitchFamily="2" charset="-122"/>
                          <a:ea typeface="宋体" pitchFamily="2" charset="-122"/>
                          <a:cs typeface="Times New Roman"/>
                        </a:rPr>
                        <a:t>优先发展重工业</a:t>
                      </a:r>
                      <a:r>
                        <a:rPr lang="en-US" sz="2300" b="1">
                          <a:latin typeface="宋体" pitchFamily="2" charset="-122"/>
                          <a:ea typeface="宋体" pitchFamily="2" charset="-122"/>
                          <a:cs typeface="Times New Roman"/>
                        </a:rPr>
                        <a:t>,</a:t>
                      </a:r>
                      <a:r>
                        <a:rPr lang="zh-CN" sz="2300" b="1">
                          <a:latin typeface="宋体" pitchFamily="2" charset="-122"/>
                          <a:ea typeface="宋体" pitchFamily="2" charset="-122"/>
                          <a:cs typeface="Times New Roman"/>
                        </a:rPr>
                        <a:t>体现了社会主义制度优越性</a:t>
                      </a:r>
                      <a:r>
                        <a:rPr lang="en-US" sz="2300" b="1" smtClean="0">
                          <a:latin typeface="宋体" pitchFamily="2" charset="-122"/>
                          <a:ea typeface="宋体" pitchFamily="2" charset="-122"/>
                          <a:cs typeface="Times New Roman"/>
                        </a:rPr>
                        <a:t>,</a:t>
                      </a:r>
                    </a:p>
                    <a:p>
                      <a:pPr algn="l">
                        <a:lnSpc>
                          <a:spcPct val="100000"/>
                        </a:lnSpc>
                        <a:spcAft>
                          <a:spcPct val="0"/>
                        </a:spcAft>
                      </a:pPr>
                      <a:r>
                        <a:rPr lang="en-US" sz="2300" b="1" smtClean="0">
                          <a:latin typeface="宋体" pitchFamily="2" charset="-122"/>
                          <a:ea typeface="宋体" pitchFamily="2" charset="-122"/>
                          <a:cs typeface="Times New Roman"/>
                        </a:rPr>
                        <a:t>C</a:t>
                      </a:r>
                      <a:r>
                        <a:rPr lang="zh-CN" sz="2300" b="1">
                          <a:latin typeface="宋体" pitchFamily="2" charset="-122"/>
                          <a:ea typeface="宋体" pitchFamily="2" charset="-122"/>
                          <a:cs typeface="Times New Roman"/>
                        </a:rPr>
                        <a:t>项正确</a:t>
                      </a:r>
                      <a:endParaRPr lang="zh-CN" sz="23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cove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6" name="组合 5" title=""/>
          <p:cNvGrpSpPr/>
          <p:nvPr/>
        </p:nvGrpSpPr>
        <p:grpSpPr>
          <a:xfrm>
            <a:off x="3214678" y="142858"/>
            <a:ext cx="1928826" cy="500066"/>
            <a:chOff x="3286116" y="785800"/>
            <a:chExt cx="1928826" cy="500066"/>
          </a:xfrm>
        </p:grpSpPr>
        <p:sp>
          <p:nvSpPr>
            <p:cNvPr id="7" name="矩形 6"/>
            <p:cNvSpPr/>
            <p:nvPr/>
          </p:nvSpPr>
          <p:spPr>
            <a:xfrm>
              <a:off x="3286116" y="785800"/>
              <a:ext cx="214314" cy="500066"/>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571868" y="785800"/>
              <a:ext cx="1643074" cy="50006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3643306" y="801574"/>
              <a:ext cx="1571636" cy="438572"/>
            </a:xfrm>
            <a:prstGeom prst="rect">
              <a:avLst/>
            </a:prstGeom>
            <a:noFill/>
          </p:spPr>
          <p:txBody>
            <a:bodyPr wrap="square" lIns="68571" tIns="34285" rIns="68571" bIns="34285" rtlCol="0">
              <a:spAutoFit/>
            </a:bodyPr>
            <a:lstStyle/>
            <a:p>
              <a:pPr>
                <a:lnSpc>
                  <a:spcPct val="100000"/>
                </a:lnSpc>
              </a:pPr>
              <a:r>
                <a:rPr lang="zh-CN" altLang="en-US" sz="2400" smtClean="0">
                  <a:solidFill>
                    <a:schemeClr val="bg1"/>
                  </a:solidFill>
                  <a:effectLst>
                    <a:outerShdw blurRad="38100" dist="38100" dir="2700000" algn="tl">
                      <a:srgbClr val="000000">
                        <a:alpha val="43137"/>
                      </a:srgbClr>
                    </a:outerShdw>
                  </a:effectLst>
                  <a:latin typeface="黑体" pitchFamily="49" charset="-122"/>
                  <a:ea typeface="黑体" pitchFamily="49" charset="-122"/>
                </a:rPr>
                <a:t>对应练习</a:t>
              </a:r>
              <a:endParaRPr lang="en-US" altLang="zh-CN" sz="2400" smtClean="0">
                <a:solidFill>
                  <a:schemeClr val="bg1"/>
                </a:solidFill>
                <a:effectLst>
                  <a:outerShdw blurRad="38100" dist="38100" dir="2700000" algn="tl">
                    <a:srgbClr val="000000">
                      <a:alpha val="43137"/>
                    </a:srgbClr>
                  </a:outerShdw>
                </a:effectLst>
                <a:latin typeface="黑体" pitchFamily="49" charset="-122"/>
                <a:ea typeface="黑体" pitchFamily="49" charset="-122"/>
              </a:endParaRPr>
            </a:p>
          </p:txBody>
        </p:sp>
      </p:grpSp>
      <p:sp>
        <p:nvSpPr>
          <p:cNvPr id="10" name="TextBox 9" title=""/>
          <p:cNvSpPr txBox="1"/>
          <p:nvPr/>
        </p:nvSpPr>
        <p:spPr>
          <a:xfrm>
            <a:off x="142876" y="831135"/>
            <a:ext cx="8858280" cy="2613023"/>
          </a:xfrm>
          <a:prstGeom prst="rect">
            <a:avLst/>
          </a:prstGeom>
          <a:noFill/>
        </p:spPr>
        <p:txBody>
          <a:bodyPr wrap="square" rtlCol="0">
            <a:spAutoFit/>
          </a:bodyPr>
          <a:lstStyle/>
          <a:p>
            <a:r>
              <a:rPr lang="en-US" sz="2100" smtClean="0"/>
              <a:t>1.</a:t>
            </a:r>
            <a:r>
              <a:rPr lang="en-US" sz="2100" smtClean="0">
                <a:latin typeface="楷体" pitchFamily="49" charset="-122"/>
                <a:ea typeface="楷体" pitchFamily="49" charset="-122"/>
              </a:rPr>
              <a:t>(2024·</a:t>
            </a:r>
            <a:r>
              <a:rPr lang="zh-CN" altLang="en-US" sz="2100" smtClean="0">
                <a:latin typeface="楷体" pitchFamily="49" charset="-122"/>
                <a:ea typeface="楷体" pitchFamily="49" charset="-122"/>
              </a:rPr>
              <a:t>浙江温州联考</a:t>
            </a:r>
            <a:r>
              <a:rPr lang="en-US" sz="2100" smtClean="0">
                <a:latin typeface="楷体" pitchFamily="49" charset="-122"/>
                <a:ea typeface="楷体" pitchFamily="49" charset="-122"/>
              </a:rPr>
              <a:t>)</a:t>
            </a:r>
            <a:r>
              <a:rPr lang="zh-CN" altLang="en-US" sz="2100" smtClean="0"/>
              <a:t>根据国家统计局数据</a:t>
            </a:r>
            <a:r>
              <a:rPr lang="en-US" sz="2100" smtClean="0"/>
              <a:t>,</a:t>
            </a:r>
            <a:r>
              <a:rPr lang="zh-CN" altLang="en-US" sz="2100" smtClean="0"/>
              <a:t>下图为</a:t>
            </a:r>
            <a:r>
              <a:rPr lang="en-US" sz="2100" smtClean="0"/>
              <a:t>2001</a:t>
            </a:r>
            <a:r>
              <a:rPr lang="en-US" altLang="zh-CN" sz="2100" smtClean="0"/>
              <a:t>—</a:t>
            </a:r>
            <a:r>
              <a:rPr lang="en-US" sz="2100" smtClean="0"/>
              <a:t>2015</a:t>
            </a:r>
            <a:r>
              <a:rPr lang="zh-CN" altLang="en-US" sz="2100" smtClean="0"/>
              <a:t>年中国三大产业国内生产总值变化。对图示解释合理的是</a:t>
            </a:r>
            <a:r>
              <a:rPr lang="en-US" sz="2100" smtClean="0"/>
              <a:t>(</a:t>
            </a:r>
            <a:r>
              <a:rPr lang="zh-CN" altLang="en-US" sz="2100" smtClean="0"/>
              <a:t>　　</a:t>
            </a:r>
            <a:r>
              <a:rPr lang="en-US" sz="2100" smtClean="0"/>
              <a:t>)</a:t>
            </a:r>
          </a:p>
          <a:p>
            <a:r>
              <a:rPr lang="en-US" sz="2100" smtClean="0"/>
              <a:t>A.</a:t>
            </a:r>
            <a:r>
              <a:rPr lang="zh-CN" altLang="en-US" sz="2100" smtClean="0"/>
              <a:t>家庭联产承包责任制加速第一产业的发展</a:t>
            </a:r>
          </a:p>
          <a:p>
            <a:r>
              <a:rPr lang="en-US" sz="2100" smtClean="0"/>
              <a:t>B.</a:t>
            </a:r>
            <a:r>
              <a:rPr lang="zh-CN" altLang="en-US" sz="2100" smtClean="0"/>
              <a:t>加入世界贸易组织促进了第二产业的发展</a:t>
            </a:r>
          </a:p>
          <a:p>
            <a:r>
              <a:rPr lang="en-US" sz="2100" smtClean="0"/>
              <a:t>C.</a:t>
            </a:r>
            <a:r>
              <a:rPr lang="zh-CN" altLang="en-US" sz="2100" smtClean="0"/>
              <a:t>互联网技术的进步制约了第三产业的发展</a:t>
            </a:r>
          </a:p>
          <a:p>
            <a:r>
              <a:rPr lang="en-US" sz="2100" smtClean="0"/>
              <a:t>D.</a:t>
            </a:r>
            <a:r>
              <a:rPr lang="zh-CN" altLang="en-US" sz="2100" smtClean="0"/>
              <a:t>亚洲基础设施投资银行成立推动经济发展</a:t>
            </a:r>
          </a:p>
        </p:txBody>
      </p:sp>
      <p:sp>
        <p:nvSpPr>
          <p:cNvPr id="11" name="TextBox 10" title=""/>
          <p:cNvSpPr txBox="1"/>
          <p:nvPr/>
        </p:nvSpPr>
        <p:spPr>
          <a:xfrm>
            <a:off x="6342710" y="1048692"/>
            <a:ext cx="1000132" cy="779059"/>
          </a:xfrm>
          <a:prstGeom prst="rect">
            <a:avLst/>
          </a:prstGeom>
          <a:noFill/>
        </p:spPr>
        <p:txBody>
          <a:bodyPr wrap="square" rtlCol="0">
            <a:spAutoFit/>
          </a:bodyPr>
          <a:lstStyle/>
          <a:p>
            <a:r>
              <a:rPr lang="en-US" altLang="zh-CN" sz="4000" smtClean="0">
                <a:solidFill>
                  <a:srgbClr val="FF0000"/>
                </a:solidFill>
              </a:rPr>
              <a:t>B</a:t>
            </a:r>
            <a:endParaRPr lang="zh-CN" altLang="en-US" sz="4000" smtClean="0">
              <a:solidFill>
                <a:srgbClr val="FF0000"/>
              </a:solidFill>
            </a:endParaRPr>
          </a:p>
        </p:txBody>
      </p:sp>
      <p:pic>
        <p:nvPicPr>
          <p:cNvPr id="13" name="M24Z2LLS26.eps" title=""/>
          <p:cNvPicPr/>
          <p:nvPr/>
        </p:nvPicPr>
        <p:blipFill>
          <a:blip r:embed="rId2">
            <a:clrChange>
              <a:clrFrom>
                <a:srgbClr val="FFFFFF"/>
              </a:clrFrom>
              <a:clrTo>
                <a:srgbClr val="FFFFFF">
                  <a:alpha val="0"/>
                </a:srgbClr>
              </a:clrTo>
            </a:clrChange>
          </a:blip>
          <a:stretch>
            <a:fillRect/>
          </a:stretch>
        </p:blipFill>
        <p:spPr>
          <a:xfrm>
            <a:off x="5500694" y="2071683"/>
            <a:ext cx="3500462" cy="2251703"/>
          </a:xfrm>
          <a:prstGeom prst="rect">
            <a:avLst/>
          </a:prstGeom>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TextBox 2" title=""/>
          <p:cNvSpPr txBox="1"/>
          <p:nvPr/>
        </p:nvSpPr>
        <p:spPr>
          <a:xfrm>
            <a:off x="142844" y="387382"/>
            <a:ext cx="8786874" cy="3970318"/>
          </a:xfrm>
          <a:prstGeom prst="rect">
            <a:avLst/>
          </a:prstGeom>
          <a:noFill/>
        </p:spPr>
        <p:txBody>
          <a:bodyPr wrap="square" rtlCol="0">
            <a:spAutoFit/>
          </a:bodyPr>
          <a:lstStyle/>
          <a:p>
            <a:pPr>
              <a:lnSpc>
                <a:spcPct val="150000"/>
              </a:lnSpc>
            </a:pPr>
            <a:r>
              <a:rPr lang="zh-CN" altLang="en-US" sz="2400" smtClean="0">
                <a:solidFill>
                  <a:srgbClr val="FF0000"/>
                </a:solidFill>
                <a:latin typeface="黑体" pitchFamily="49" charset="-122"/>
                <a:ea typeface="黑体" pitchFamily="49" charset="-122"/>
              </a:rPr>
              <a:t>解析</a:t>
            </a:r>
            <a:r>
              <a:rPr lang="en-US" sz="2400" smtClean="0">
                <a:solidFill>
                  <a:srgbClr val="FF0000"/>
                </a:solidFill>
                <a:latin typeface="黑体" pitchFamily="49" charset="-122"/>
                <a:ea typeface="黑体" pitchFamily="49" charset="-122"/>
              </a:rPr>
              <a:t>:B</a:t>
            </a:r>
            <a:r>
              <a:rPr lang="zh-CN" altLang="en-US" sz="2400" smtClean="0">
                <a:latin typeface="楷体" pitchFamily="49" charset="-122"/>
                <a:ea typeface="楷体" pitchFamily="49" charset="-122"/>
              </a:rPr>
              <a:t>　据材料可知</a:t>
            </a:r>
            <a:r>
              <a:rPr lang="en-US" sz="2400" smtClean="0">
                <a:latin typeface="楷体" pitchFamily="49" charset="-122"/>
                <a:ea typeface="楷体" pitchFamily="49" charset="-122"/>
              </a:rPr>
              <a:t>,2001</a:t>
            </a:r>
            <a:r>
              <a:rPr lang="en-US" altLang="zh-CN" sz="2400" smtClean="0">
                <a:latin typeface="楷体" pitchFamily="49" charset="-122"/>
                <a:ea typeface="楷体" pitchFamily="49" charset="-122"/>
              </a:rPr>
              <a:t>—</a:t>
            </a:r>
            <a:r>
              <a:rPr lang="en-US" sz="2400" smtClean="0">
                <a:latin typeface="楷体" pitchFamily="49" charset="-122"/>
                <a:ea typeface="楷体" pitchFamily="49" charset="-122"/>
              </a:rPr>
              <a:t>2011</a:t>
            </a:r>
            <a:r>
              <a:rPr lang="zh-CN" altLang="en-US" sz="2400" smtClean="0">
                <a:latin typeface="楷体" pitchFamily="49" charset="-122"/>
                <a:ea typeface="楷体" pitchFamily="49" charset="-122"/>
              </a:rPr>
              <a:t>年</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相对于其他两个产业</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我国第二产业生产总值最大</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结合所学知识可知</a:t>
            </a:r>
            <a:r>
              <a:rPr lang="en-US" sz="2400" smtClean="0">
                <a:latin typeface="楷体" pitchFamily="49" charset="-122"/>
                <a:ea typeface="楷体" pitchFamily="49" charset="-122"/>
              </a:rPr>
              <a:t>,2001</a:t>
            </a:r>
            <a:r>
              <a:rPr lang="zh-CN" altLang="en-US" sz="2400" smtClean="0">
                <a:latin typeface="楷体" pitchFamily="49" charset="-122"/>
                <a:ea typeface="楷体" pitchFamily="49" charset="-122"/>
              </a:rPr>
              <a:t>年中国加入世界贸易组织</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中国工业品进出口贸易大大增长</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因此推动了我国这一时期第二产业的发展</a:t>
            </a:r>
            <a:r>
              <a:rPr lang="en-US" sz="2400" smtClean="0">
                <a:latin typeface="楷体" pitchFamily="49" charset="-122"/>
                <a:ea typeface="楷体" pitchFamily="49" charset="-122"/>
              </a:rPr>
              <a:t>,B</a:t>
            </a:r>
            <a:r>
              <a:rPr lang="zh-CN" altLang="en-US" sz="2400" smtClean="0">
                <a:latin typeface="楷体" pitchFamily="49" charset="-122"/>
                <a:ea typeface="楷体" pitchFamily="49" charset="-122"/>
              </a:rPr>
              <a:t>项正确</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中国早在</a:t>
            </a:r>
            <a:r>
              <a:rPr lang="en-US" sz="2400" smtClean="0">
                <a:latin typeface="楷体" pitchFamily="49" charset="-122"/>
                <a:ea typeface="楷体" pitchFamily="49" charset="-122"/>
              </a:rPr>
              <a:t>1978</a:t>
            </a:r>
            <a:r>
              <a:rPr lang="zh-CN" altLang="en-US" sz="2400" smtClean="0">
                <a:latin typeface="楷体" pitchFamily="49" charset="-122"/>
                <a:ea typeface="楷体" pitchFamily="49" charset="-122"/>
              </a:rPr>
              <a:t>年就开始实行家庭联产承包责任制</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而材料时间是</a:t>
            </a:r>
            <a:r>
              <a:rPr lang="en-US" sz="2400" smtClean="0">
                <a:latin typeface="楷体" pitchFamily="49" charset="-122"/>
                <a:ea typeface="楷体" pitchFamily="49" charset="-122"/>
              </a:rPr>
              <a:t>2001</a:t>
            </a:r>
            <a:r>
              <a:rPr lang="en-US" altLang="zh-CN" sz="2400" smtClean="0">
                <a:latin typeface="楷体" pitchFamily="49" charset="-122"/>
                <a:ea typeface="楷体" pitchFamily="49" charset="-122"/>
              </a:rPr>
              <a:t>—</a:t>
            </a:r>
            <a:r>
              <a:rPr lang="en-US" sz="2400" smtClean="0">
                <a:latin typeface="楷体" pitchFamily="49" charset="-122"/>
                <a:ea typeface="楷体" pitchFamily="49" charset="-122"/>
              </a:rPr>
              <a:t>2015</a:t>
            </a:r>
            <a:r>
              <a:rPr lang="zh-CN" altLang="en-US" sz="2400" smtClean="0">
                <a:latin typeface="楷体" pitchFamily="49" charset="-122"/>
                <a:ea typeface="楷体" pitchFamily="49" charset="-122"/>
              </a:rPr>
              <a:t>年</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排除</a:t>
            </a:r>
            <a:r>
              <a:rPr lang="en-US" sz="2400" smtClean="0">
                <a:latin typeface="楷体" pitchFamily="49" charset="-122"/>
                <a:ea typeface="楷体" pitchFamily="49" charset="-122"/>
              </a:rPr>
              <a:t>A</a:t>
            </a:r>
            <a:r>
              <a:rPr lang="zh-CN" altLang="en-US" sz="2400" smtClean="0">
                <a:latin typeface="楷体" pitchFamily="49" charset="-122"/>
                <a:ea typeface="楷体" pitchFamily="49" charset="-122"/>
              </a:rPr>
              <a:t>项</a:t>
            </a:r>
            <a:r>
              <a:rPr lang="en-US" sz="2400" smtClean="0">
                <a:latin typeface="楷体" pitchFamily="49" charset="-122"/>
                <a:ea typeface="楷体" pitchFamily="49" charset="-122"/>
              </a:rPr>
              <a:t>;C</a:t>
            </a:r>
            <a:r>
              <a:rPr lang="zh-CN" altLang="en-US" sz="2400" smtClean="0">
                <a:latin typeface="楷体" pitchFamily="49" charset="-122"/>
                <a:ea typeface="楷体" pitchFamily="49" charset="-122"/>
              </a:rPr>
              <a:t>项说法错误</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排除</a:t>
            </a:r>
            <a:r>
              <a:rPr lang="en-US" sz="2400" smtClean="0">
                <a:latin typeface="楷体" pitchFamily="49" charset="-122"/>
                <a:ea typeface="楷体" pitchFamily="49" charset="-122"/>
              </a:rPr>
              <a:t>;2015</a:t>
            </a:r>
            <a:r>
              <a:rPr lang="zh-CN" altLang="en-US" sz="2400" smtClean="0">
                <a:latin typeface="楷体" pitchFamily="49" charset="-122"/>
                <a:ea typeface="楷体" pitchFamily="49" charset="-122"/>
              </a:rPr>
              <a:t>年</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中国倡议设立的亚洲基础设施投资银行正式成立</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与材料时间不符</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排除</a:t>
            </a:r>
            <a:r>
              <a:rPr lang="en-US" sz="2400" smtClean="0">
                <a:latin typeface="楷体" pitchFamily="49" charset="-122"/>
                <a:ea typeface="楷体" pitchFamily="49" charset="-122"/>
              </a:rPr>
              <a:t>D</a:t>
            </a:r>
            <a:r>
              <a:rPr lang="zh-CN" altLang="en-US" sz="2400" smtClean="0">
                <a:latin typeface="楷体" pitchFamily="49" charset="-122"/>
                <a:ea typeface="楷体" pitchFamily="49" charset="-122"/>
              </a:rPr>
              <a:t>项。</a:t>
            </a:r>
            <a:endParaRPr lang="zh-CN" altLang="en-US" sz="2400">
              <a:latin typeface="楷体" pitchFamily="49" charset="-122"/>
              <a:ea typeface="楷体" pitchFamily="49" charset="-122"/>
            </a:endParaRPr>
          </a:p>
        </p:txBody>
      </p:sp>
    </p:spTree>
  </p:cSld>
  <p:clrMapOvr>
    <a:masterClrMapping/>
  </p:clrMapOvr>
  <p:transition>
    <p:strips dir="ru"/>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3" title=""/>
          <p:cNvSpPr txBox="1"/>
          <p:nvPr/>
        </p:nvSpPr>
        <p:spPr>
          <a:xfrm>
            <a:off x="142876" y="158498"/>
            <a:ext cx="8858280" cy="504369"/>
          </a:xfrm>
          <a:prstGeom prst="rect">
            <a:avLst/>
          </a:prstGeom>
          <a:noFill/>
        </p:spPr>
        <p:txBody>
          <a:bodyPr wrap="square" rtlCol="0">
            <a:spAutoFit/>
          </a:bodyPr>
          <a:lstStyle/>
          <a:p>
            <a:r>
              <a:rPr lang="en-US" sz="2400" smtClean="0"/>
              <a:t>2.</a:t>
            </a:r>
            <a:r>
              <a:rPr lang="zh-CN" altLang="en-US" sz="2400" smtClean="0"/>
              <a:t>读图</a:t>
            </a:r>
            <a:r>
              <a:rPr lang="en-US" sz="2400" smtClean="0"/>
              <a:t>,</a:t>
            </a:r>
            <a:r>
              <a:rPr lang="zh-CN" altLang="en-US" sz="2400" smtClean="0"/>
              <a:t>图中的数据反映了</a:t>
            </a:r>
            <a:r>
              <a:rPr lang="en-US" sz="2400" smtClean="0"/>
              <a:t>(</a:t>
            </a:r>
            <a:r>
              <a:rPr lang="zh-CN" altLang="en-US" sz="2400" smtClean="0"/>
              <a:t>　　</a:t>
            </a:r>
            <a:r>
              <a:rPr lang="en-US" sz="2400" smtClean="0"/>
              <a:t>)</a:t>
            </a:r>
          </a:p>
        </p:txBody>
      </p:sp>
      <p:sp>
        <p:nvSpPr>
          <p:cNvPr id="5" name="TextBox 4" title=""/>
          <p:cNvSpPr txBox="1"/>
          <p:nvPr/>
        </p:nvSpPr>
        <p:spPr>
          <a:xfrm>
            <a:off x="4049074" y="-7638"/>
            <a:ext cx="1000132" cy="779059"/>
          </a:xfrm>
          <a:prstGeom prst="rect">
            <a:avLst/>
          </a:prstGeom>
          <a:noFill/>
        </p:spPr>
        <p:txBody>
          <a:bodyPr wrap="square" rtlCol="0">
            <a:spAutoFit/>
          </a:bodyPr>
          <a:lstStyle/>
          <a:p>
            <a:r>
              <a:rPr lang="en-US" altLang="zh-CN" sz="4000" smtClean="0">
                <a:solidFill>
                  <a:srgbClr val="FF0000"/>
                </a:solidFill>
              </a:rPr>
              <a:t>B</a:t>
            </a:r>
            <a:endParaRPr lang="zh-CN" altLang="en-US" sz="4000" smtClean="0">
              <a:solidFill>
                <a:srgbClr val="FF0000"/>
              </a:solidFill>
            </a:endParaRPr>
          </a:p>
        </p:txBody>
      </p:sp>
      <p:sp>
        <p:nvSpPr>
          <p:cNvPr id="6" name="TextBox 5" title=""/>
          <p:cNvSpPr txBox="1"/>
          <p:nvPr/>
        </p:nvSpPr>
        <p:spPr>
          <a:xfrm>
            <a:off x="142876" y="2571750"/>
            <a:ext cx="8858280" cy="2424895"/>
          </a:xfrm>
          <a:prstGeom prst="rect">
            <a:avLst/>
          </a:prstGeom>
          <a:noFill/>
        </p:spPr>
        <p:txBody>
          <a:bodyPr wrap="square" rtlCol="0">
            <a:spAutoFit/>
          </a:bodyPr>
          <a:lstStyle/>
          <a:p>
            <a:r>
              <a:rPr lang="zh-CN" altLang="en-US" sz="2400" smtClean="0"/>
              <a:t>注</a:t>
            </a:r>
            <a:r>
              <a:rPr lang="en-US" sz="2400" smtClean="0"/>
              <a:t>:</a:t>
            </a:r>
            <a:r>
              <a:rPr lang="zh-CN" altLang="en-US" sz="2400" smtClean="0"/>
              <a:t>虚线表示当年数据缺失。</a:t>
            </a:r>
          </a:p>
          <a:p>
            <a:r>
              <a:rPr lang="en-US" sz="2400" smtClean="0"/>
              <a:t>A.</a:t>
            </a:r>
            <a:r>
              <a:rPr lang="zh-CN" altLang="en-US" sz="2400" smtClean="0"/>
              <a:t>世界性贸易摩擦逐步升级</a:t>
            </a:r>
          </a:p>
          <a:p>
            <a:r>
              <a:rPr lang="en-US" sz="2400" smtClean="0"/>
              <a:t>B.</a:t>
            </a:r>
            <a:r>
              <a:rPr lang="zh-CN" altLang="en-US" sz="2400" smtClean="0"/>
              <a:t>经济全球化趋势的加强</a:t>
            </a:r>
          </a:p>
          <a:p>
            <a:r>
              <a:rPr lang="en-US" sz="2400" smtClean="0"/>
              <a:t>C.</a:t>
            </a:r>
            <a:r>
              <a:rPr lang="zh-CN" altLang="en-US" sz="2400" smtClean="0"/>
              <a:t>发达国家关税收入增多</a:t>
            </a:r>
          </a:p>
          <a:p>
            <a:r>
              <a:rPr lang="en-US" sz="2400" smtClean="0"/>
              <a:t>D.</a:t>
            </a:r>
            <a:r>
              <a:rPr lang="zh-CN" altLang="en-US" sz="2400" smtClean="0"/>
              <a:t>发展中国家关税收入减少</a:t>
            </a:r>
          </a:p>
        </p:txBody>
      </p:sp>
      <p:pic>
        <p:nvPicPr>
          <p:cNvPr id="7" name="M24Z2LLS27.eps" title=""/>
          <p:cNvPicPr/>
          <p:nvPr/>
        </p:nvPicPr>
        <p:blipFill>
          <a:blip r:embed="rId2">
            <a:clrChange>
              <a:clrFrom>
                <a:srgbClr val="FFFFFF"/>
              </a:clrFrom>
              <a:clrTo>
                <a:srgbClr val="FFFFFF">
                  <a:alpha val="0"/>
                </a:srgbClr>
              </a:clrTo>
            </a:clrChange>
          </a:blip>
          <a:stretch>
            <a:fillRect/>
          </a:stretch>
        </p:blipFill>
        <p:spPr>
          <a:xfrm>
            <a:off x="4857752" y="90658"/>
            <a:ext cx="3857652" cy="2552530"/>
          </a:xfrm>
          <a:prstGeom prst="rect">
            <a:avLst/>
          </a:prstGeom>
        </p:spPr>
      </p:pic>
      <p:sp>
        <p:nvSpPr>
          <p:cNvPr id="8" name="TextBox 7" title=""/>
          <p:cNvSpPr txBox="1"/>
          <p:nvPr/>
        </p:nvSpPr>
        <p:spPr>
          <a:xfrm>
            <a:off x="4572000" y="2714626"/>
            <a:ext cx="4643438" cy="492443"/>
          </a:xfrm>
          <a:prstGeom prst="rect">
            <a:avLst/>
          </a:prstGeom>
          <a:noFill/>
        </p:spPr>
        <p:txBody>
          <a:bodyPr wrap="square" rtlCol="0">
            <a:spAutoFit/>
          </a:bodyPr>
          <a:lstStyle/>
          <a:p>
            <a:r>
              <a:rPr lang="en-US" sz="2000" smtClean="0"/>
              <a:t>1989</a:t>
            </a:r>
            <a:r>
              <a:rPr lang="en-US" altLang="zh-CN" sz="2000" smtClean="0"/>
              <a:t>—</a:t>
            </a:r>
            <a:r>
              <a:rPr lang="en-US" sz="2000" smtClean="0"/>
              <a:t>2016</a:t>
            </a:r>
            <a:r>
              <a:rPr lang="zh-CN" altLang="en-US" sz="2000" smtClean="0"/>
              <a:t>年有关国家平均关税趋势图</a:t>
            </a:r>
            <a:endParaRPr lang="zh-CN" altLang="en-US" sz="2000"/>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TextBox 2" title=""/>
          <p:cNvSpPr txBox="1"/>
          <p:nvPr/>
        </p:nvSpPr>
        <p:spPr>
          <a:xfrm>
            <a:off x="142844" y="305736"/>
            <a:ext cx="8929750" cy="2198669"/>
          </a:xfrm>
          <a:prstGeom prst="rect">
            <a:avLst/>
          </a:prstGeom>
          <a:noFill/>
        </p:spPr>
        <p:txBody>
          <a:bodyPr wrap="square" lIns="68571" tIns="34285" rIns="68571" bIns="34285" rtlCol="0">
            <a:spAutoFit/>
          </a:bodyPr>
          <a:lstStyle/>
          <a:p>
            <a:pPr>
              <a:lnSpc>
                <a:spcPct val="150000"/>
              </a:lnSpc>
            </a:pPr>
            <a:r>
              <a:rPr lang="zh-CN" altLang="en-US" sz="2400" smtClean="0">
                <a:solidFill>
                  <a:srgbClr val="FF0000"/>
                </a:solidFill>
                <a:latin typeface="黑体" pitchFamily="49" charset="-122"/>
                <a:ea typeface="黑体" pitchFamily="49" charset="-122"/>
              </a:rPr>
              <a:t>解析</a:t>
            </a:r>
            <a:r>
              <a:rPr lang="en-US" sz="2400" smtClean="0">
                <a:solidFill>
                  <a:srgbClr val="FF0000"/>
                </a:solidFill>
                <a:latin typeface="黑体" pitchFamily="49" charset="-122"/>
                <a:ea typeface="黑体" pitchFamily="49" charset="-122"/>
              </a:rPr>
              <a:t>:B</a:t>
            </a:r>
            <a:r>
              <a:rPr lang="zh-CN" altLang="en-US" sz="2400" smtClean="0">
                <a:latin typeface="楷体" pitchFamily="49" charset="-122"/>
                <a:ea typeface="楷体" pitchFamily="49" charset="-122"/>
              </a:rPr>
              <a:t>　图中的数据显示</a:t>
            </a:r>
            <a:r>
              <a:rPr lang="en-US" sz="2400" smtClean="0">
                <a:latin typeface="楷体" pitchFamily="49" charset="-122"/>
                <a:ea typeface="楷体" pitchFamily="49" charset="-122"/>
              </a:rPr>
              <a:t>1989</a:t>
            </a:r>
            <a:r>
              <a:rPr lang="en-US" altLang="zh-CN" sz="2400" smtClean="0">
                <a:latin typeface="楷体" pitchFamily="49" charset="-122"/>
                <a:ea typeface="楷体" pitchFamily="49" charset="-122"/>
              </a:rPr>
              <a:t>—</a:t>
            </a:r>
            <a:r>
              <a:rPr lang="en-US" sz="2400" smtClean="0">
                <a:latin typeface="楷体" pitchFamily="49" charset="-122"/>
                <a:ea typeface="楷体" pitchFamily="49" charset="-122"/>
              </a:rPr>
              <a:t>2016</a:t>
            </a:r>
            <a:r>
              <a:rPr lang="zh-CN" altLang="en-US" sz="2400" smtClean="0">
                <a:latin typeface="楷体" pitchFamily="49" charset="-122"/>
                <a:ea typeface="楷体" pitchFamily="49" charset="-122"/>
              </a:rPr>
              <a:t>年有关国家平均关税呈下降趋势</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说明经济全球化趋势的加强</a:t>
            </a:r>
            <a:r>
              <a:rPr lang="en-US" sz="2400" smtClean="0">
                <a:latin typeface="楷体" pitchFamily="49" charset="-122"/>
                <a:ea typeface="楷体" pitchFamily="49" charset="-122"/>
              </a:rPr>
              <a:t>,B</a:t>
            </a:r>
            <a:r>
              <a:rPr lang="zh-CN" altLang="en-US" sz="2400" smtClean="0">
                <a:latin typeface="楷体" pitchFamily="49" charset="-122"/>
                <a:ea typeface="楷体" pitchFamily="49" charset="-122"/>
              </a:rPr>
              <a:t>项正确</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图中数据无法反映世界性贸易摩擦逐步升级</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排除</a:t>
            </a:r>
            <a:r>
              <a:rPr lang="en-US" sz="2400" smtClean="0">
                <a:latin typeface="楷体" pitchFamily="49" charset="-122"/>
                <a:ea typeface="楷体" pitchFamily="49" charset="-122"/>
              </a:rPr>
              <a:t>A</a:t>
            </a:r>
            <a:r>
              <a:rPr lang="zh-CN" altLang="en-US" sz="2400" smtClean="0">
                <a:latin typeface="楷体" pitchFamily="49" charset="-122"/>
                <a:ea typeface="楷体" pitchFamily="49" charset="-122"/>
              </a:rPr>
              <a:t>项</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图中数据不能反映发达国家或发展中国家的关税收入情况</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排除</a:t>
            </a:r>
            <a:r>
              <a:rPr lang="en-US" sz="2400" smtClean="0">
                <a:latin typeface="楷体" pitchFamily="49" charset="-122"/>
                <a:ea typeface="楷体" pitchFamily="49" charset="-122"/>
              </a:rPr>
              <a:t>C</a:t>
            </a:r>
            <a:r>
              <a:rPr lang="zh-CN" altLang="en-US" sz="2400" smtClean="0">
                <a:latin typeface="楷体" pitchFamily="49" charset="-122"/>
                <a:ea typeface="楷体" pitchFamily="49" charset="-122"/>
              </a:rPr>
              <a:t>、</a:t>
            </a:r>
            <a:r>
              <a:rPr lang="en-US" sz="2400" smtClean="0">
                <a:latin typeface="楷体" pitchFamily="49" charset="-122"/>
                <a:ea typeface="楷体" pitchFamily="49" charset="-122"/>
              </a:rPr>
              <a:t>D</a:t>
            </a:r>
            <a:r>
              <a:rPr lang="zh-CN" altLang="en-US" sz="2400" smtClean="0">
                <a:latin typeface="楷体" pitchFamily="49" charset="-122"/>
                <a:ea typeface="楷体" pitchFamily="49" charset="-122"/>
              </a:rPr>
              <a:t>两项。</a:t>
            </a:r>
            <a:endParaRPr lang="zh-CN" altLang="en-US" sz="2400">
              <a:latin typeface="楷体" pitchFamily="49" charset="-122"/>
              <a:ea typeface="楷体" pitchFamily="49" charset="-122"/>
            </a:endParaRPr>
          </a:p>
        </p:txBody>
      </p:sp>
    </p:spTree>
  </p:cSld>
  <p:clrMapOvr>
    <a:masterClrMapping/>
  </p:clrMapOvr>
  <p:transition>
    <p:wheel spokes="1"/>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TextBox 4" title=""/>
          <p:cNvSpPr txBox="1"/>
          <p:nvPr/>
        </p:nvSpPr>
        <p:spPr>
          <a:xfrm>
            <a:off x="71406" y="108630"/>
            <a:ext cx="9001188" cy="549949"/>
          </a:xfrm>
          <a:prstGeom prst="rect">
            <a:avLst/>
          </a:prstGeom>
          <a:noFill/>
        </p:spPr>
        <p:txBody>
          <a:bodyPr wrap="square" lIns="68571" tIns="34285" rIns="68571" bIns="34285" rtlCol="0">
            <a:spAutoFit/>
          </a:bodyPr>
          <a:lstStyle/>
          <a:p>
            <a:pPr algn="ctr"/>
            <a:r>
              <a:rPr lang="zh-CN" altLang="en-US" sz="2800" smtClean="0">
                <a:solidFill>
                  <a:schemeClr val="accent5"/>
                </a:solidFill>
                <a:effectLst>
                  <a:outerShdw blurRad="38100" dist="38100" dir="2700000" algn="tl">
                    <a:srgbClr val="000000">
                      <a:alpha val="43137"/>
                    </a:srgbClr>
                  </a:outerShdw>
                </a:effectLst>
                <a:latin typeface="黑体" pitchFamily="49" charset="-122"/>
                <a:ea typeface="黑体" pitchFamily="49" charset="-122"/>
              </a:rPr>
              <a:t>类型</a:t>
            </a:r>
            <a:r>
              <a:rPr lang="en-US" altLang="zh-CN" sz="2800" smtClean="0">
                <a:solidFill>
                  <a:schemeClr val="accent5"/>
                </a:solidFill>
                <a:effectLst>
                  <a:outerShdw blurRad="38100" dist="38100" dir="2700000" algn="tl">
                    <a:srgbClr val="000000">
                      <a:alpha val="43137"/>
                    </a:srgbClr>
                  </a:outerShdw>
                </a:effectLst>
                <a:latin typeface="黑体" pitchFamily="49" charset="-122"/>
                <a:ea typeface="黑体" pitchFamily="49" charset="-122"/>
              </a:rPr>
              <a:t>3</a:t>
            </a:r>
            <a:r>
              <a:rPr lang="zh-CN" altLang="en-US" sz="2800" smtClean="0">
                <a:solidFill>
                  <a:schemeClr val="accent5"/>
                </a:solidFill>
                <a:effectLst>
                  <a:outerShdw blurRad="38100" dist="38100" dir="2700000" algn="tl">
                    <a:srgbClr val="000000">
                      <a:alpha val="43137"/>
                    </a:srgbClr>
                  </a:outerShdw>
                </a:effectLst>
                <a:latin typeface="黑体" pitchFamily="49" charset="-122"/>
                <a:ea typeface="黑体" pitchFamily="49" charset="-122"/>
              </a:rPr>
              <a:t>　饼状数据图类</a:t>
            </a:r>
          </a:p>
        </p:txBody>
      </p:sp>
      <p:grpSp>
        <p:nvGrpSpPr>
          <p:cNvPr id="2" name="组合 5" title=""/>
          <p:cNvGrpSpPr/>
          <p:nvPr/>
        </p:nvGrpSpPr>
        <p:grpSpPr>
          <a:xfrm>
            <a:off x="3428992" y="785800"/>
            <a:ext cx="1928826" cy="500066"/>
            <a:chOff x="3286116" y="785800"/>
            <a:chExt cx="1928826" cy="500066"/>
          </a:xfrm>
        </p:grpSpPr>
        <p:sp>
          <p:nvSpPr>
            <p:cNvPr id="7" name="矩形 6"/>
            <p:cNvSpPr/>
            <p:nvPr/>
          </p:nvSpPr>
          <p:spPr>
            <a:xfrm>
              <a:off x="3286116" y="785800"/>
              <a:ext cx="214314" cy="500066"/>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571868" y="785800"/>
              <a:ext cx="1643074" cy="50006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3643306" y="801574"/>
              <a:ext cx="1571636" cy="438572"/>
            </a:xfrm>
            <a:prstGeom prst="rect">
              <a:avLst/>
            </a:prstGeom>
            <a:noFill/>
          </p:spPr>
          <p:txBody>
            <a:bodyPr wrap="square" lIns="68571" tIns="34285" rIns="68571" bIns="34285" rtlCol="0">
              <a:spAutoFit/>
            </a:bodyPr>
            <a:lstStyle/>
            <a:p>
              <a:pPr>
                <a:lnSpc>
                  <a:spcPct val="100000"/>
                </a:lnSpc>
              </a:pPr>
              <a:r>
                <a:rPr lang="zh-CN" altLang="en-US" sz="2400" smtClean="0">
                  <a:solidFill>
                    <a:schemeClr val="bg1"/>
                  </a:solidFill>
                  <a:effectLst>
                    <a:outerShdw blurRad="38100" dist="38100" dir="2700000" algn="tl">
                      <a:srgbClr val="000000">
                        <a:alpha val="43137"/>
                      </a:srgbClr>
                    </a:outerShdw>
                  </a:effectLst>
                  <a:latin typeface="黑体" pitchFamily="49" charset="-122"/>
                  <a:ea typeface="黑体" pitchFamily="49" charset="-122"/>
                </a:rPr>
                <a:t>典型例题</a:t>
              </a:r>
              <a:endParaRPr lang="en-US" altLang="zh-CN" sz="2400" smtClean="0">
                <a:solidFill>
                  <a:schemeClr val="bg1"/>
                </a:solidFill>
                <a:effectLst>
                  <a:outerShdw blurRad="38100" dist="38100" dir="2700000" algn="tl">
                    <a:srgbClr val="000000">
                      <a:alpha val="43137"/>
                    </a:srgbClr>
                  </a:outerShdw>
                </a:effectLst>
                <a:latin typeface="黑体" pitchFamily="49" charset="-122"/>
                <a:ea typeface="黑体" pitchFamily="49" charset="-122"/>
              </a:endParaRPr>
            </a:p>
          </p:txBody>
        </p:sp>
      </p:grpSp>
      <p:sp>
        <p:nvSpPr>
          <p:cNvPr id="10" name="TextBox 9" title=""/>
          <p:cNvSpPr txBox="1"/>
          <p:nvPr/>
        </p:nvSpPr>
        <p:spPr>
          <a:xfrm>
            <a:off x="119984" y="1419753"/>
            <a:ext cx="8809734" cy="2905026"/>
          </a:xfrm>
          <a:prstGeom prst="rect">
            <a:avLst/>
          </a:prstGeom>
          <a:noFill/>
        </p:spPr>
        <p:txBody>
          <a:bodyPr wrap="square" rtlCol="0">
            <a:spAutoFit/>
          </a:bodyPr>
          <a:lstStyle/>
          <a:p>
            <a:r>
              <a:rPr lang="zh-CN" altLang="en-US" sz="2400" smtClean="0"/>
              <a:t>下面是</a:t>
            </a:r>
            <a:r>
              <a:rPr lang="en-US" sz="2400" smtClean="0"/>
              <a:t>2010</a:t>
            </a:r>
            <a:r>
              <a:rPr lang="zh-CN" altLang="en-US" sz="2400" smtClean="0"/>
              <a:t>年中国前十大货物贸易伙伴货物贸易比重图。这说明我国</a:t>
            </a:r>
            <a:r>
              <a:rPr lang="en-US" sz="2400" smtClean="0"/>
              <a:t>(</a:t>
            </a:r>
            <a:r>
              <a:rPr lang="zh-CN" altLang="en-US" sz="2400" smtClean="0"/>
              <a:t>　　</a:t>
            </a:r>
            <a:r>
              <a:rPr lang="en-US" sz="2400" smtClean="0"/>
              <a:t>)</a:t>
            </a:r>
          </a:p>
          <a:p>
            <a:r>
              <a:rPr lang="en-US" sz="2400" smtClean="0"/>
              <a:t>A.</a:t>
            </a:r>
            <a:r>
              <a:rPr lang="zh-CN" altLang="en-US" sz="2400" smtClean="0"/>
              <a:t>与新兴市场贸易持续增长</a:t>
            </a:r>
          </a:p>
          <a:p>
            <a:r>
              <a:rPr lang="en-US" sz="2400" smtClean="0"/>
              <a:t>B.</a:t>
            </a:r>
            <a:r>
              <a:rPr lang="zh-CN" altLang="en-US" sz="2400" smtClean="0"/>
              <a:t>多元化外贸格局逐步形成</a:t>
            </a:r>
          </a:p>
          <a:p>
            <a:r>
              <a:rPr lang="en-US" sz="2400" smtClean="0"/>
              <a:t>C.</a:t>
            </a:r>
            <a:r>
              <a:rPr lang="zh-CN" altLang="en-US" sz="2400" smtClean="0"/>
              <a:t>在世贸中的话语权逐渐扩大</a:t>
            </a:r>
          </a:p>
          <a:p>
            <a:r>
              <a:rPr lang="en-US" sz="2400" smtClean="0"/>
              <a:t>D.</a:t>
            </a:r>
            <a:r>
              <a:rPr lang="zh-CN" altLang="en-US" sz="2400" smtClean="0"/>
              <a:t>国际经济新秩序的形成</a:t>
            </a:r>
          </a:p>
        </p:txBody>
      </p:sp>
      <p:sp>
        <p:nvSpPr>
          <p:cNvPr id="11" name="TextBox 10" title=""/>
          <p:cNvSpPr txBox="1"/>
          <p:nvPr/>
        </p:nvSpPr>
        <p:spPr>
          <a:xfrm>
            <a:off x="1104876" y="1714494"/>
            <a:ext cx="1000132" cy="779059"/>
          </a:xfrm>
          <a:prstGeom prst="rect">
            <a:avLst/>
          </a:prstGeom>
          <a:noFill/>
        </p:spPr>
        <p:txBody>
          <a:bodyPr wrap="square" rtlCol="0">
            <a:spAutoFit/>
          </a:bodyPr>
          <a:lstStyle/>
          <a:p>
            <a:r>
              <a:rPr lang="en-US" altLang="zh-CN" sz="4000" smtClean="0">
                <a:solidFill>
                  <a:srgbClr val="FF0000"/>
                </a:solidFill>
              </a:rPr>
              <a:t>B</a:t>
            </a:r>
            <a:endParaRPr lang="zh-CN" altLang="en-US" sz="4000" smtClean="0">
              <a:solidFill>
                <a:srgbClr val="FF0000"/>
              </a:solidFill>
            </a:endParaRPr>
          </a:p>
        </p:txBody>
      </p:sp>
      <p:pic>
        <p:nvPicPr>
          <p:cNvPr id="12" name="M24Z2LLS28.eps" title=""/>
          <p:cNvPicPr/>
          <p:nvPr/>
        </p:nvPicPr>
        <p:blipFill>
          <a:blip r:embed="rId2">
            <a:clrChange>
              <a:clrFrom>
                <a:srgbClr val="FFFFFF"/>
              </a:clrFrom>
              <a:clrTo>
                <a:srgbClr val="FFFFFF">
                  <a:alpha val="0"/>
                </a:srgbClr>
              </a:clrTo>
            </a:clrChange>
          </a:blip>
          <a:stretch>
            <a:fillRect/>
          </a:stretch>
        </p:blipFill>
        <p:spPr>
          <a:xfrm>
            <a:off x="4357686" y="2285998"/>
            <a:ext cx="4643470" cy="1869275"/>
          </a:xfrm>
          <a:prstGeom prst="rect">
            <a:avLst/>
          </a:prstGeom>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3" title=""/>
          <p:cNvSpPr txBox="1"/>
          <p:nvPr/>
        </p:nvSpPr>
        <p:spPr>
          <a:xfrm>
            <a:off x="71406" y="71420"/>
            <a:ext cx="8786874" cy="504369"/>
          </a:xfrm>
          <a:prstGeom prst="rect">
            <a:avLst/>
          </a:prstGeom>
          <a:noFill/>
        </p:spPr>
        <p:txBody>
          <a:bodyPr wrap="square" rtlCol="0">
            <a:spAutoFit/>
          </a:bodyPr>
          <a:lstStyle/>
          <a:p>
            <a:r>
              <a:rPr lang="en-US" sz="2400" smtClean="0">
                <a:solidFill>
                  <a:srgbClr val="FF0000"/>
                </a:solidFill>
                <a:latin typeface="黑体" pitchFamily="49" charset="-122"/>
                <a:ea typeface="黑体" pitchFamily="49" charset="-122"/>
              </a:rPr>
              <a:t>[</a:t>
            </a:r>
            <a:r>
              <a:rPr lang="zh-CN" altLang="en-US" sz="2400" smtClean="0">
                <a:solidFill>
                  <a:srgbClr val="FF0000"/>
                </a:solidFill>
                <a:latin typeface="黑体" pitchFamily="49" charset="-122"/>
                <a:ea typeface="黑体" pitchFamily="49" charset="-122"/>
              </a:rPr>
              <a:t>解题过程</a:t>
            </a:r>
            <a:r>
              <a:rPr lang="en-US" sz="2400" smtClean="0">
                <a:solidFill>
                  <a:srgbClr val="FF0000"/>
                </a:solidFill>
                <a:latin typeface="黑体" pitchFamily="49" charset="-122"/>
                <a:ea typeface="黑体" pitchFamily="49" charset="-122"/>
              </a:rPr>
              <a:t>]</a:t>
            </a:r>
            <a:endParaRPr lang="zh-CN" altLang="en-US" sz="2400">
              <a:solidFill>
                <a:srgbClr val="FF0000"/>
              </a:solidFill>
              <a:latin typeface="黑体" pitchFamily="49" charset="-122"/>
              <a:ea typeface="黑体" pitchFamily="49" charset="-122"/>
            </a:endParaRPr>
          </a:p>
        </p:txBody>
      </p:sp>
      <p:graphicFrame>
        <p:nvGraphicFramePr>
          <p:cNvPr id="5" name="表格 4" title=""/>
          <p:cNvGraphicFramePr>
            <a:graphicFrameLocks noGrp="1"/>
          </p:cNvGraphicFramePr>
          <p:nvPr/>
        </p:nvGraphicFramePr>
        <p:xfrm>
          <a:off x="142844" y="720722"/>
          <a:ext cx="8858312" cy="3922730"/>
        </p:xfrm>
        <a:graphic>
          <a:graphicData uri="http://schemas.openxmlformats.org/drawingml/2006/table">
            <a:tbl>
              <a:tblPr/>
              <a:tblGrid>
                <a:gridCol w="4286280"/>
                <a:gridCol w="4572032"/>
              </a:tblGrid>
              <a:tr h="784546">
                <a:tc>
                  <a:txBody>
                    <a:bodyPr vert="horz" wrap="square"/>
                    <a:lstStyle/>
                    <a:p>
                      <a:pPr algn="l">
                        <a:lnSpc>
                          <a:spcPct val="100000"/>
                        </a:lnSpc>
                        <a:spcAft>
                          <a:spcPct val="0"/>
                        </a:spcAft>
                      </a:pPr>
                      <a:r>
                        <a:rPr lang="zh-CN" sz="2400" b="1">
                          <a:latin typeface="宋体" pitchFamily="2" charset="-122"/>
                          <a:ea typeface="宋体" pitchFamily="2" charset="-122"/>
                          <a:cs typeface="Times New Roman"/>
                        </a:rPr>
                        <a:t>第一步</a:t>
                      </a:r>
                      <a:r>
                        <a:rPr lang="en-US" sz="2400" b="1">
                          <a:latin typeface="宋体" pitchFamily="2" charset="-122"/>
                          <a:ea typeface="宋体" pitchFamily="2" charset="-122"/>
                          <a:cs typeface="Times New Roman"/>
                        </a:rPr>
                        <a:t>:</a:t>
                      </a:r>
                      <a:r>
                        <a:rPr lang="zh-CN" sz="2400" b="1">
                          <a:latin typeface="宋体" pitchFamily="2" charset="-122"/>
                          <a:ea typeface="宋体" pitchFamily="2" charset="-122"/>
                          <a:cs typeface="Times New Roman"/>
                        </a:rPr>
                        <a:t>抓住图的标题</a:t>
                      </a:r>
                      <a:r>
                        <a:rPr lang="en-US" sz="2400" b="1">
                          <a:latin typeface="宋体" pitchFamily="2" charset="-122"/>
                          <a:ea typeface="宋体" pitchFamily="2" charset="-122"/>
                          <a:cs typeface="Times New Roman"/>
                        </a:rPr>
                        <a:t>,</a:t>
                      </a:r>
                      <a:r>
                        <a:rPr lang="zh-CN" sz="2400" b="1">
                          <a:latin typeface="宋体" pitchFamily="2" charset="-122"/>
                          <a:ea typeface="宋体" pitchFamily="2" charset="-122"/>
                          <a:cs typeface="Times New Roman"/>
                        </a:rPr>
                        <a:t>获取主题信息</a:t>
                      </a:r>
                      <a:endParaRPr lang="zh-CN" sz="24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l">
                        <a:lnSpc>
                          <a:spcPct val="100000"/>
                        </a:lnSpc>
                        <a:spcAft>
                          <a:spcPct val="0"/>
                        </a:spcAft>
                      </a:pPr>
                      <a:r>
                        <a:rPr lang="zh-CN" sz="2400" b="1">
                          <a:latin typeface="宋体" pitchFamily="2" charset="-122"/>
                          <a:ea typeface="宋体" pitchFamily="2" charset="-122"/>
                          <a:cs typeface="Times New Roman"/>
                        </a:rPr>
                        <a:t>货物贸易比重图</a:t>
                      </a:r>
                      <a:endParaRPr lang="zh-CN" sz="24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4546">
                <a:tc>
                  <a:txBody>
                    <a:bodyPr vert="horz" wrap="square"/>
                    <a:lstStyle/>
                    <a:p>
                      <a:pPr algn="l">
                        <a:lnSpc>
                          <a:spcPct val="100000"/>
                        </a:lnSpc>
                        <a:spcAft>
                          <a:spcPct val="0"/>
                        </a:spcAft>
                      </a:pPr>
                      <a:r>
                        <a:rPr lang="zh-CN" sz="2400" b="1">
                          <a:latin typeface="宋体" pitchFamily="2" charset="-122"/>
                          <a:ea typeface="宋体" pitchFamily="2" charset="-122"/>
                          <a:cs typeface="Times New Roman"/>
                        </a:rPr>
                        <a:t>第二步</a:t>
                      </a:r>
                      <a:r>
                        <a:rPr lang="en-US" sz="2400" b="1">
                          <a:latin typeface="宋体" pitchFamily="2" charset="-122"/>
                          <a:ea typeface="宋体" pitchFamily="2" charset="-122"/>
                          <a:cs typeface="Times New Roman"/>
                        </a:rPr>
                        <a:t>:</a:t>
                      </a:r>
                      <a:r>
                        <a:rPr lang="zh-CN" sz="2400" b="1">
                          <a:latin typeface="宋体" pitchFamily="2" charset="-122"/>
                          <a:ea typeface="宋体" pitchFamily="2" charset="-122"/>
                          <a:cs typeface="Times New Roman"/>
                        </a:rPr>
                        <a:t>获取图中的构成要素</a:t>
                      </a:r>
                      <a:r>
                        <a:rPr lang="en-US" sz="2400" b="1">
                          <a:latin typeface="宋体" pitchFamily="2" charset="-122"/>
                          <a:ea typeface="宋体" pitchFamily="2" charset="-122"/>
                          <a:cs typeface="Times New Roman"/>
                        </a:rPr>
                        <a:t>,</a:t>
                      </a:r>
                      <a:r>
                        <a:rPr lang="zh-CN" sz="2400" b="1">
                          <a:latin typeface="宋体" pitchFamily="2" charset="-122"/>
                          <a:ea typeface="宋体" pitchFamily="2" charset="-122"/>
                          <a:cs typeface="Times New Roman"/>
                        </a:rPr>
                        <a:t>尤其是人物、时间和空间信息</a:t>
                      </a:r>
                      <a:endParaRPr lang="zh-CN" sz="24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l">
                        <a:lnSpc>
                          <a:spcPct val="100000"/>
                        </a:lnSpc>
                        <a:spcAft>
                          <a:spcPct val="0"/>
                        </a:spcAft>
                      </a:pPr>
                      <a:r>
                        <a:rPr lang="zh-CN" sz="2400" b="1">
                          <a:latin typeface="宋体" pitchFamily="2" charset="-122"/>
                          <a:ea typeface="宋体" pitchFamily="2" charset="-122"/>
                          <a:cs typeface="Times New Roman"/>
                        </a:rPr>
                        <a:t>图中有</a:t>
                      </a:r>
                      <a:r>
                        <a:rPr lang="en-US" sz="2400" b="1">
                          <a:latin typeface="宋体" pitchFamily="2" charset="-122"/>
                          <a:ea typeface="宋体" pitchFamily="2" charset="-122"/>
                          <a:cs typeface="Times New Roman"/>
                        </a:rPr>
                        <a:t>2010</a:t>
                      </a:r>
                      <a:r>
                        <a:rPr lang="zh-CN" sz="2400" b="1">
                          <a:latin typeface="宋体" pitchFamily="2" charset="-122"/>
                          <a:ea typeface="宋体" pitchFamily="2" charset="-122"/>
                          <a:cs typeface="Times New Roman"/>
                        </a:rPr>
                        <a:t>年中国前十大货物贸易伙伴货物贸易的具体比例</a:t>
                      </a:r>
                      <a:endParaRPr lang="zh-CN" sz="24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3638">
                <a:tc>
                  <a:txBody>
                    <a:bodyPr vert="horz" wrap="square"/>
                    <a:lstStyle/>
                    <a:p>
                      <a:pPr algn="l">
                        <a:lnSpc>
                          <a:spcPct val="100000"/>
                        </a:lnSpc>
                        <a:spcAft>
                          <a:spcPct val="0"/>
                        </a:spcAft>
                      </a:pPr>
                      <a:r>
                        <a:rPr lang="zh-CN" sz="2400" b="1">
                          <a:latin typeface="宋体" pitchFamily="2" charset="-122"/>
                          <a:ea typeface="宋体" pitchFamily="2" charset="-122"/>
                          <a:cs typeface="Times New Roman"/>
                        </a:rPr>
                        <a:t>第三步</a:t>
                      </a:r>
                      <a:r>
                        <a:rPr lang="en-US" sz="2400" b="1">
                          <a:latin typeface="宋体" pitchFamily="2" charset="-122"/>
                          <a:ea typeface="宋体" pitchFamily="2" charset="-122"/>
                          <a:cs typeface="Times New Roman"/>
                        </a:rPr>
                        <a:t>:</a:t>
                      </a:r>
                      <a:r>
                        <a:rPr lang="zh-CN" sz="2400" b="1">
                          <a:latin typeface="宋体" pitchFamily="2" charset="-122"/>
                          <a:ea typeface="宋体" pitchFamily="2" charset="-122"/>
                          <a:cs typeface="Times New Roman"/>
                        </a:rPr>
                        <a:t>阴晴圆缺看大小</a:t>
                      </a:r>
                      <a:endParaRPr lang="zh-CN" sz="2400">
                        <a:latin typeface="宋体" pitchFamily="2" charset="-122"/>
                        <a:ea typeface="宋体" pitchFamily="2" charset="-122"/>
                        <a:cs typeface="Times New Roman"/>
                      </a:endParaRPr>
                    </a:p>
                    <a:p>
                      <a:pPr algn="l">
                        <a:lnSpc>
                          <a:spcPct val="100000"/>
                        </a:lnSpc>
                        <a:spcAft>
                          <a:spcPct val="0"/>
                        </a:spcAft>
                      </a:pPr>
                      <a:r>
                        <a:rPr lang="zh-CN" sz="2400" b="1">
                          <a:latin typeface="宋体" pitchFamily="2" charset="-122"/>
                          <a:ea typeface="宋体" pitchFamily="2" charset="-122"/>
                          <a:cs typeface="Times New Roman"/>
                        </a:rPr>
                        <a:t>①要正确判断图的构成要素</a:t>
                      </a:r>
                      <a:endParaRPr lang="zh-CN" sz="2400">
                        <a:latin typeface="宋体" pitchFamily="2" charset="-122"/>
                        <a:ea typeface="宋体" pitchFamily="2" charset="-122"/>
                        <a:cs typeface="Times New Roman"/>
                      </a:endParaRPr>
                    </a:p>
                    <a:p>
                      <a:pPr algn="l">
                        <a:lnSpc>
                          <a:spcPct val="100000"/>
                        </a:lnSpc>
                        <a:spcAft>
                          <a:spcPct val="0"/>
                        </a:spcAft>
                      </a:pPr>
                      <a:r>
                        <a:rPr lang="zh-CN" sz="2400" b="1">
                          <a:latin typeface="宋体" pitchFamily="2" charset="-122"/>
                          <a:ea typeface="宋体" pitchFamily="2" charset="-122"/>
                          <a:cs typeface="Times New Roman"/>
                        </a:rPr>
                        <a:t>②分析各构成要素占比关系。注意饼状大小只能看出各部分在总体中所占的比例</a:t>
                      </a:r>
                      <a:r>
                        <a:rPr lang="en-US" sz="2400" b="1">
                          <a:latin typeface="宋体" pitchFamily="2" charset="-122"/>
                          <a:ea typeface="宋体" pitchFamily="2" charset="-122"/>
                          <a:cs typeface="Times New Roman"/>
                        </a:rPr>
                        <a:t>,</a:t>
                      </a:r>
                      <a:r>
                        <a:rPr lang="zh-CN" sz="2400" b="1">
                          <a:latin typeface="宋体" pitchFamily="2" charset="-122"/>
                          <a:ea typeface="宋体" pitchFamily="2" charset="-122"/>
                          <a:cs typeface="Times New Roman"/>
                        </a:rPr>
                        <a:t>无法据此看出各部分实际的量</a:t>
                      </a:r>
                      <a:endParaRPr lang="zh-CN" sz="24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l">
                        <a:lnSpc>
                          <a:spcPct val="100000"/>
                        </a:lnSpc>
                        <a:spcAft>
                          <a:spcPct val="0"/>
                        </a:spcAft>
                      </a:pPr>
                      <a:r>
                        <a:rPr lang="zh-CN" sz="2400" b="1">
                          <a:latin typeface="宋体" pitchFamily="2" charset="-122"/>
                          <a:ea typeface="宋体" pitchFamily="2" charset="-122"/>
                          <a:cs typeface="Times New Roman"/>
                        </a:rPr>
                        <a:t>根据数据可以看出</a:t>
                      </a:r>
                      <a:r>
                        <a:rPr lang="en-US" sz="2400" b="1">
                          <a:latin typeface="宋体" pitchFamily="2" charset="-122"/>
                          <a:ea typeface="宋体" pitchFamily="2" charset="-122"/>
                          <a:cs typeface="Times New Roman"/>
                        </a:rPr>
                        <a:t>,</a:t>
                      </a:r>
                      <a:r>
                        <a:rPr lang="zh-CN" sz="2400" b="1">
                          <a:latin typeface="宋体" pitchFamily="2" charset="-122"/>
                          <a:ea typeface="宋体" pitchFamily="2" charset="-122"/>
                          <a:cs typeface="Times New Roman"/>
                        </a:rPr>
                        <a:t>中国与欧盟、美国、日本、东盟等都有贸易关系</a:t>
                      </a:r>
                      <a:r>
                        <a:rPr lang="en-US" sz="2400" b="1">
                          <a:latin typeface="宋体" pitchFamily="2" charset="-122"/>
                          <a:ea typeface="宋体" pitchFamily="2" charset="-122"/>
                          <a:cs typeface="Times New Roman"/>
                        </a:rPr>
                        <a:t>,</a:t>
                      </a:r>
                      <a:r>
                        <a:rPr lang="zh-CN" sz="2400" b="1">
                          <a:latin typeface="宋体" pitchFamily="2" charset="-122"/>
                          <a:ea typeface="宋体" pitchFamily="2" charset="-122"/>
                          <a:cs typeface="Times New Roman"/>
                        </a:rPr>
                        <a:t>这说明多元化外贸格局逐步形成</a:t>
                      </a:r>
                      <a:r>
                        <a:rPr lang="en-US" sz="2400" b="1">
                          <a:latin typeface="宋体" pitchFamily="2" charset="-122"/>
                          <a:ea typeface="宋体" pitchFamily="2" charset="-122"/>
                          <a:cs typeface="Times New Roman"/>
                        </a:rPr>
                        <a:t>,B</a:t>
                      </a:r>
                      <a:r>
                        <a:rPr lang="zh-CN" sz="2400" b="1">
                          <a:latin typeface="宋体" pitchFamily="2" charset="-122"/>
                          <a:ea typeface="宋体" pitchFamily="2" charset="-122"/>
                          <a:cs typeface="Times New Roman"/>
                        </a:rPr>
                        <a:t>项正确</a:t>
                      </a:r>
                      <a:endParaRPr lang="zh-CN" sz="24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cove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5" title=""/>
          <p:cNvGrpSpPr/>
          <p:nvPr/>
        </p:nvGrpSpPr>
        <p:grpSpPr>
          <a:xfrm>
            <a:off x="3214678" y="142858"/>
            <a:ext cx="1928826" cy="500066"/>
            <a:chOff x="3286116" y="785800"/>
            <a:chExt cx="1928826" cy="500066"/>
          </a:xfrm>
        </p:grpSpPr>
        <p:sp>
          <p:nvSpPr>
            <p:cNvPr id="7" name="矩形 6"/>
            <p:cNvSpPr/>
            <p:nvPr/>
          </p:nvSpPr>
          <p:spPr>
            <a:xfrm>
              <a:off x="3286116" y="785800"/>
              <a:ext cx="214314" cy="500066"/>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571868" y="785800"/>
              <a:ext cx="1643074" cy="50006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3643306" y="801574"/>
              <a:ext cx="1571636" cy="438572"/>
            </a:xfrm>
            <a:prstGeom prst="rect">
              <a:avLst/>
            </a:prstGeom>
            <a:noFill/>
          </p:spPr>
          <p:txBody>
            <a:bodyPr wrap="square" lIns="68571" tIns="34285" rIns="68571" bIns="34285" rtlCol="0">
              <a:spAutoFit/>
            </a:bodyPr>
            <a:lstStyle/>
            <a:p>
              <a:pPr>
                <a:lnSpc>
                  <a:spcPct val="100000"/>
                </a:lnSpc>
              </a:pPr>
              <a:r>
                <a:rPr lang="zh-CN" altLang="en-US" sz="2400" smtClean="0">
                  <a:solidFill>
                    <a:schemeClr val="bg1"/>
                  </a:solidFill>
                  <a:effectLst>
                    <a:outerShdw blurRad="38100" dist="38100" dir="2700000" algn="tl">
                      <a:srgbClr val="000000">
                        <a:alpha val="43137"/>
                      </a:srgbClr>
                    </a:outerShdw>
                  </a:effectLst>
                  <a:latin typeface="黑体" pitchFamily="49" charset="-122"/>
                  <a:ea typeface="黑体" pitchFamily="49" charset="-122"/>
                </a:rPr>
                <a:t>对应练习</a:t>
              </a:r>
              <a:endParaRPr lang="en-US" altLang="zh-CN" sz="2400" smtClean="0">
                <a:solidFill>
                  <a:schemeClr val="bg1"/>
                </a:solidFill>
                <a:effectLst>
                  <a:outerShdw blurRad="38100" dist="38100" dir="2700000" algn="tl">
                    <a:srgbClr val="000000">
                      <a:alpha val="43137"/>
                    </a:srgbClr>
                  </a:outerShdw>
                </a:effectLst>
                <a:latin typeface="黑体" pitchFamily="49" charset="-122"/>
                <a:ea typeface="黑体" pitchFamily="49" charset="-122"/>
              </a:endParaRPr>
            </a:p>
          </p:txBody>
        </p:sp>
      </p:grpSp>
      <p:sp>
        <p:nvSpPr>
          <p:cNvPr id="10" name="TextBox 9" title=""/>
          <p:cNvSpPr txBox="1"/>
          <p:nvPr/>
        </p:nvSpPr>
        <p:spPr>
          <a:xfrm>
            <a:off x="142876" y="831135"/>
            <a:ext cx="8858280" cy="2905026"/>
          </a:xfrm>
          <a:prstGeom prst="rect">
            <a:avLst/>
          </a:prstGeom>
          <a:noFill/>
        </p:spPr>
        <p:txBody>
          <a:bodyPr wrap="square" rtlCol="0">
            <a:spAutoFit/>
          </a:bodyPr>
          <a:lstStyle/>
          <a:p>
            <a:r>
              <a:rPr lang="en-US" sz="2400" smtClean="0"/>
              <a:t>1.</a:t>
            </a:r>
            <a:r>
              <a:rPr lang="zh-CN" altLang="en-US" sz="2400" smtClean="0"/>
              <a:t>下图是</a:t>
            </a:r>
            <a:r>
              <a:rPr lang="en-US" sz="2400" smtClean="0"/>
              <a:t>2010</a:t>
            </a:r>
            <a:r>
              <a:rPr lang="en-US" altLang="zh-CN" sz="2400" smtClean="0"/>
              <a:t>—</a:t>
            </a:r>
            <a:r>
              <a:rPr lang="en-US" sz="2400" smtClean="0"/>
              <a:t>2012</a:t>
            </a:r>
            <a:r>
              <a:rPr lang="zh-CN" altLang="en-US" sz="2400" smtClean="0"/>
              <a:t>年中国对外援助的资金分配。该图数据反映出</a:t>
            </a:r>
            <a:r>
              <a:rPr lang="en-US" sz="2400" smtClean="0"/>
              <a:t>,</a:t>
            </a:r>
            <a:r>
              <a:rPr lang="zh-CN" altLang="en-US" sz="2400" smtClean="0"/>
              <a:t>这一时期中国的对外援助</a:t>
            </a:r>
            <a:r>
              <a:rPr lang="en-US" sz="2400" smtClean="0"/>
              <a:t>(</a:t>
            </a:r>
            <a:r>
              <a:rPr lang="zh-CN" altLang="en-US" sz="2400" smtClean="0"/>
              <a:t>　　</a:t>
            </a:r>
            <a:r>
              <a:rPr lang="en-US" sz="2400" smtClean="0"/>
              <a:t>)</a:t>
            </a:r>
          </a:p>
          <a:p>
            <a:r>
              <a:rPr lang="en-US" sz="2400" smtClean="0"/>
              <a:t>A.</a:t>
            </a:r>
            <a:r>
              <a:rPr lang="zh-CN" altLang="en-US" sz="2400" smtClean="0"/>
              <a:t>注重培养受援国的自主发展能力</a:t>
            </a:r>
          </a:p>
          <a:p>
            <a:r>
              <a:rPr lang="en-US" sz="2400" smtClean="0"/>
              <a:t>B.</a:t>
            </a:r>
            <a:r>
              <a:rPr lang="zh-CN" altLang="en-US" sz="2400" smtClean="0"/>
              <a:t>旨在联合受援国家共同反殖反霸</a:t>
            </a:r>
          </a:p>
          <a:p>
            <a:r>
              <a:rPr lang="en-US" sz="2400" smtClean="0"/>
              <a:t>C.</a:t>
            </a:r>
            <a:r>
              <a:rPr lang="zh-CN" altLang="en-US" sz="2400" smtClean="0"/>
              <a:t>与对外贸易和海外投资紧密结合</a:t>
            </a:r>
          </a:p>
          <a:p>
            <a:r>
              <a:rPr lang="en-US" sz="2400" smtClean="0"/>
              <a:t>D.</a:t>
            </a:r>
            <a:r>
              <a:rPr lang="zh-CN" altLang="en-US" sz="2400" smtClean="0"/>
              <a:t>预算支出与本国经济实力相匹配</a:t>
            </a:r>
          </a:p>
        </p:txBody>
      </p:sp>
      <p:sp>
        <p:nvSpPr>
          <p:cNvPr id="11" name="TextBox 10" title=""/>
          <p:cNvSpPr txBox="1"/>
          <p:nvPr/>
        </p:nvSpPr>
        <p:spPr>
          <a:xfrm>
            <a:off x="4350066" y="1120130"/>
            <a:ext cx="1000132" cy="779059"/>
          </a:xfrm>
          <a:prstGeom prst="rect">
            <a:avLst/>
          </a:prstGeom>
          <a:noFill/>
        </p:spPr>
        <p:txBody>
          <a:bodyPr wrap="square" rtlCol="0">
            <a:spAutoFit/>
          </a:bodyPr>
          <a:lstStyle/>
          <a:p>
            <a:r>
              <a:rPr lang="en-US" altLang="zh-CN" sz="4000" smtClean="0">
                <a:solidFill>
                  <a:srgbClr val="FF0000"/>
                </a:solidFill>
              </a:rPr>
              <a:t>A</a:t>
            </a:r>
            <a:endParaRPr lang="zh-CN" altLang="en-US" sz="4000" smtClean="0">
              <a:solidFill>
                <a:srgbClr val="FF0000"/>
              </a:solidFill>
            </a:endParaRPr>
          </a:p>
        </p:txBody>
      </p:sp>
      <p:pic>
        <p:nvPicPr>
          <p:cNvPr id="12" name="M24Z2LLS29.eps" title=""/>
          <p:cNvPicPr/>
          <p:nvPr/>
        </p:nvPicPr>
        <p:blipFill>
          <a:blip r:embed="rId2">
            <a:clrChange>
              <a:clrFrom>
                <a:srgbClr val="FFFFFF"/>
              </a:clrFrom>
              <a:clrTo>
                <a:srgbClr val="FFFFFF">
                  <a:alpha val="0"/>
                </a:srgbClr>
              </a:clrTo>
            </a:clrChange>
          </a:blip>
          <a:stretch>
            <a:fillRect/>
          </a:stretch>
        </p:blipFill>
        <p:spPr>
          <a:xfrm>
            <a:off x="5572132" y="1500180"/>
            <a:ext cx="3286148" cy="3141486"/>
          </a:xfrm>
          <a:prstGeom prst="rect">
            <a:avLst/>
          </a:prstGeom>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TextBox 2" title=""/>
          <p:cNvSpPr txBox="1"/>
          <p:nvPr/>
        </p:nvSpPr>
        <p:spPr>
          <a:xfrm>
            <a:off x="142844" y="369876"/>
            <a:ext cx="8786874" cy="3416320"/>
          </a:xfrm>
          <a:prstGeom prst="rect">
            <a:avLst/>
          </a:prstGeom>
          <a:noFill/>
        </p:spPr>
        <p:txBody>
          <a:bodyPr wrap="square" rtlCol="0">
            <a:spAutoFit/>
          </a:bodyPr>
          <a:lstStyle/>
          <a:p>
            <a:pPr>
              <a:lnSpc>
                <a:spcPct val="150000"/>
              </a:lnSpc>
            </a:pPr>
            <a:r>
              <a:rPr lang="zh-CN" altLang="en-US" sz="2400" smtClean="0">
                <a:solidFill>
                  <a:srgbClr val="FF0000"/>
                </a:solidFill>
                <a:latin typeface="黑体" pitchFamily="49" charset="-122"/>
                <a:ea typeface="黑体" pitchFamily="49" charset="-122"/>
              </a:rPr>
              <a:t>解析</a:t>
            </a:r>
            <a:r>
              <a:rPr lang="en-US" sz="2400" smtClean="0">
                <a:solidFill>
                  <a:srgbClr val="FF0000"/>
                </a:solidFill>
                <a:latin typeface="黑体" pitchFamily="49" charset="-122"/>
                <a:ea typeface="黑体" pitchFamily="49" charset="-122"/>
              </a:rPr>
              <a:t>:A</a:t>
            </a:r>
            <a:r>
              <a:rPr lang="zh-CN" altLang="en-US" sz="2400" smtClean="0">
                <a:latin typeface="楷体" pitchFamily="49" charset="-122"/>
                <a:ea typeface="楷体" pitchFamily="49" charset="-122"/>
              </a:rPr>
              <a:t>　根据材料可知</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中国对外援助资金投入主要在经济基础设施建设和社会公共基础设施建设等方面</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注重培养受援国自主发展能力</a:t>
            </a:r>
            <a:r>
              <a:rPr lang="en-US" sz="2400" smtClean="0">
                <a:latin typeface="楷体" pitchFamily="49" charset="-122"/>
                <a:ea typeface="楷体" pitchFamily="49" charset="-122"/>
              </a:rPr>
              <a:t>,A</a:t>
            </a:r>
            <a:r>
              <a:rPr lang="zh-CN" altLang="en-US" sz="2400" smtClean="0">
                <a:latin typeface="楷体" pitchFamily="49" charset="-122"/>
                <a:ea typeface="楷体" pitchFamily="49" charset="-122"/>
              </a:rPr>
              <a:t>项正确</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材料无法体现“旨在联合受援国家共同反殖反霸”</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且中国的对外援助不附带任何政治条件</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排除</a:t>
            </a:r>
            <a:r>
              <a:rPr lang="en-US" sz="2400" smtClean="0">
                <a:latin typeface="楷体" pitchFamily="49" charset="-122"/>
                <a:ea typeface="楷体" pitchFamily="49" charset="-122"/>
              </a:rPr>
              <a:t>B</a:t>
            </a:r>
            <a:r>
              <a:rPr lang="zh-CN" altLang="en-US" sz="2400" smtClean="0">
                <a:latin typeface="楷体" pitchFamily="49" charset="-122"/>
                <a:ea typeface="楷体" pitchFamily="49" charset="-122"/>
              </a:rPr>
              <a:t>项</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材料未体现“与对外贸易和海外投资紧密结合”</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排除</a:t>
            </a:r>
            <a:r>
              <a:rPr lang="en-US" sz="2400" smtClean="0">
                <a:latin typeface="楷体" pitchFamily="49" charset="-122"/>
                <a:ea typeface="楷体" pitchFamily="49" charset="-122"/>
              </a:rPr>
              <a:t>C</a:t>
            </a:r>
            <a:r>
              <a:rPr lang="zh-CN" altLang="en-US" sz="2400" smtClean="0">
                <a:latin typeface="楷体" pitchFamily="49" charset="-122"/>
                <a:ea typeface="楷体" pitchFamily="49" charset="-122"/>
              </a:rPr>
              <a:t>项</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材料未涉及预算支出</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排除</a:t>
            </a:r>
            <a:r>
              <a:rPr lang="en-US" sz="2400" smtClean="0">
                <a:latin typeface="楷体" pitchFamily="49" charset="-122"/>
                <a:ea typeface="楷体" pitchFamily="49" charset="-122"/>
              </a:rPr>
              <a:t>D</a:t>
            </a:r>
            <a:r>
              <a:rPr lang="zh-CN" altLang="en-US" sz="2400" smtClean="0">
                <a:latin typeface="楷体" pitchFamily="49" charset="-122"/>
                <a:ea typeface="楷体" pitchFamily="49" charset="-122"/>
              </a:rPr>
              <a:t>项。</a:t>
            </a:r>
            <a:endParaRPr lang="zh-CN" altLang="en-US" sz="2400">
              <a:latin typeface="楷体" pitchFamily="49" charset="-122"/>
              <a:ea typeface="楷体" pitchFamily="49" charset="-122"/>
            </a:endParaRPr>
          </a:p>
        </p:txBody>
      </p:sp>
    </p:spTree>
  </p:cSld>
  <p:clrMapOvr>
    <a:masterClrMapping/>
  </p:clrMapOvr>
  <p:transition>
    <p:strips dir="ru"/>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TextBox 4" title=""/>
          <p:cNvSpPr txBox="1"/>
          <p:nvPr/>
        </p:nvSpPr>
        <p:spPr>
          <a:xfrm>
            <a:off x="71406" y="71420"/>
            <a:ext cx="8929750" cy="572464"/>
          </a:xfrm>
          <a:prstGeom prst="rect">
            <a:avLst/>
          </a:prstGeom>
          <a:noFill/>
        </p:spPr>
        <p:txBody>
          <a:bodyPr wrap="square" rtlCol="0">
            <a:spAutoFit/>
          </a:bodyPr>
          <a:lstStyle/>
          <a:p>
            <a:r>
              <a:rPr lang="en-US" altLang="zh-CN" sz="2400" smtClean="0">
                <a:solidFill>
                  <a:srgbClr val="0070C0"/>
                </a:solidFill>
                <a:latin typeface="黑体" pitchFamily="49" charset="-122"/>
                <a:ea typeface="黑体" pitchFamily="49" charset="-122"/>
              </a:rPr>
              <a:t>[</a:t>
            </a:r>
            <a:r>
              <a:rPr lang="zh-CN" altLang="en-US" sz="2400" smtClean="0">
                <a:solidFill>
                  <a:srgbClr val="0070C0"/>
                </a:solidFill>
                <a:latin typeface="黑体" pitchFamily="49" charset="-122"/>
                <a:ea typeface="黑体" pitchFamily="49" charset="-122"/>
              </a:rPr>
              <a:t>方法指导</a:t>
            </a:r>
            <a:r>
              <a:rPr lang="en-US" altLang="zh-CN" sz="2400" smtClean="0">
                <a:solidFill>
                  <a:srgbClr val="0070C0"/>
                </a:solidFill>
                <a:latin typeface="黑体" pitchFamily="49" charset="-122"/>
                <a:ea typeface="黑体" pitchFamily="49" charset="-122"/>
              </a:rPr>
              <a:t>]</a:t>
            </a:r>
          </a:p>
        </p:txBody>
      </p:sp>
      <p:sp>
        <p:nvSpPr>
          <p:cNvPr id="8" name="TextBox 7" title=""/>
          <p:cNvSpPr txBox="1"/>
          <p:nvPr/>
        </p:nvSpPr>
        <p:spPr>
          <a:xfrm>
            <a:off x="71406" y="587126"/>
            <a:ext cx="8929750" cy="470065"/>
          </a:xfrm>
          <a:prstGeom prst="rect">
            <a:avLst/>
          </a:prstGeom>
          <a:noFill/>
        </p:spPr>
        <p:txBody>
          <a:bodyPr wrap="square" rtlCol="0">
            <a:spAutoFit/>
          </a:bodyPr>
          <a:lstStyle/>
          <a:p>
            <a:r>
              <a:rPr lang="zh-CN" altLang="en-US" sz="2200" smtClean="0"/>
              <a:t>数据图表类选择题一般分为四类</a:t>
            </a:r>
            <a:r>
              <a:rPr lang="en-US" sz="2200" smtClean="0"/>
              <a:t>,</a:t>
            </a:r>
            <a:r>
              <a:rPr lang="zh-CN" altLang="en-US" sz="2200" smtClean="0"/>
              <a:t>解题方法如下</a:t>
            </a:r>
            <a:r>
              <a:rPr lang="en-US" sz="2200" smtClean="0"/>
              <a:t>:</a:t>
            </a:r>
            <a:endParaRPr lang="zh-CN" altLang="en-US" sz="2200"/>
          </a:p>
        </p:txBody>
      </p:sp>
      <p:graphicFrame>
        <p:nvGraphicFramePr>
          <p:cNvPr id="4" name="表格 3" title=""/>
          <p:cNvGraphicFramePr>
            <a:graphicFrameLocks noGrp="1"/>
          </p:cNvGraphicFramePr>
          <p:nvPr/>
        </p:nvGraphicFramePr>
        <p:xfrm>
          <a:off x="214282" y="1169686"/>
          <a:ext cx="8715436" cy="3688080"/>
        </p:xfrm>
        <a:graphic>
          <a:graphicData uri="http://schemas.openxmlformats.org/drawingml/2006/table">
            <a:tbl>
              <a:tblPr/>
              <a:tblGrid>
                <a:gridCol w="1928826"/>
                <a:gridCol w="6786610"/>
              </a:tblGrid>
              <a:tr h="0">
                <a:tc>
                  <a:txBody>
                    <a:bodyPr vert="horz" wrap="square"/>
                    <a:lstStyle/>
                    <a:p>
                      <a:pPr algn="ctr">
                        <a:lnSpc>
                          <a:spcPct val="100000"/>
                        </a:lnSpc>
                        <a:spcAft>
                          <a:spcPct val="0"/>
                        </a:spcAft>
                      </a:pPr>
                      <a:r>
                        <a:rPr lang="zh-CN" sz="2200" b="1">
                          <a:latin typeface="宋体" pitchFamily="2" charset="-122"/>
                          <a:ea typeface="宋体" pitchFamily="2" charset="-122"/>
                          <a:cs typeface="Times New Roman"/>
                        </a:rPr>
                        <a:t>类型</a:t>
                      </a:r>
                      <a:endParaRPr lang="zh-CN" sz="22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00000"/>
                        </a:lnSpc>
                        <a:spcAft>
                          <a:spcPct val="0"/>
                        </a:spcAft>
                      </a:pPr>
                      <a:r>
                        <a:rPr lang="zh-CN" sz="2200" b="1">
                          <a:latin typeface="宋体" pitchFamily="2" charset="-122"/>
                          <a:ea typeface="宋体" pitchFamily="2" charset="-122"/>
                          <a:cs typeface="Times New Roman"/>
                        </a:rPr>
                        <a:t>解题方法</a:t>
                      </a:r>
                      <a:endParaRPr lang="zh-CN" sz="22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vert="horz" wrap="square"/>
                    <a:lstStyle/>
                    <a:p>
                      <a:pPr algn="ctr">
                        <a:lnSpc>
                          <a:spcPct val="100000"/>
                        </a:lnSpc>
                        <a:spcAft>
                          <a:spcPct val="0"/>
                        </a:spcAft>
                      </a:pPr>
                      <a:r>
                        <a:rPr lang="zh-CN" sz="2200" b="1">
                          <a:latin typeface="宋体" pitchFamily="2" charset="-122"/>
                          <a:ea typeface="宋体" pitchFamily="2" charset="-122"/>
                          <a:cs typeface="Times New Roman"/>
                        </a:rPr>
                        <a:t>数据表格类</a:t>
                      </a:r>
                      <a:endParaRPr lang="zh-CN" sz="22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l">
                        <a:lnSpc>
                          <a:spcPct val="100000"/>
                        </a:lnSpc>
                        <a:spcAft>
                          <a:spcPct val="0"/>
                        </a:spcAft>
                      </a:pPr>
                      <a:r>
                        <a:rPr lang="zh-CN" sz="2200" b="1">
                          <a:latin typeface="宋体" pitchFamily="2" charset="-122"/>
                          <a:ea typeface="宋体" pitchFamily="2" charset="-122"/>
                          <a:cs typeface="Times New Roman"/>
                        </a:rPr>
                        <a:t>纵横驰骋看变化</a:t>
                      </a:r>
                      <a:endParaRPr lang="zh-CN" sz="2200">
                        <a:latin typeface="宋体" pitchFamily="2" charset="-122"/>
                        <a:ea typeface="宋体" pitchFamily="2" charset="-122"/>
                        <a:cs typeface="Times New Roman"/>
                      </a:endParaRPr>
                    </a:p>
                    <a:p>
                      <a:pPr algn="l">
                        <a:lnSpc>
                          <a:spcPct val="100000"/>
                        </a:lnSpc>
                        <a:spcAft>
                          <a:spcPct val="0"/>
                        </a:spcAft>
                      </a:pPr>
                      <a:r>
                        <a:rPr lang="zh-CN" sz="2200" b="1">
                          <a:latin typeface="宋体" pitchFamily="2" charset="-122"/>
                          <a:ea typeface="宋体" pitchFamily="2" charset="-122"/>
                          <a:cs typeface="Times New Roman"/>
                        </a:rPr>
                        <a:t>①抓住表头</a:t>
                      </a:r>
                      <a:r>
                        <a:rPr lang="en-US" sz="2200" b="1">
                          <a:latin typeface="宋体" pitchFamily="2" charset="-122"/>
                          <a:ea typeface="宋体" pitchFamily="2" charset="-122"/>
                          <a:cs typeface="Times New Roman"/>
                        </a:rPr>
                        <a:t>,</a:t>
                      </a:r>
                      <a:r>
                        <a:rPr lang="zh-CN" sz="2200" b="1">
                          <a:latin typeface="宋体" pitchFamily="2" charset="-122"/>
                          <a:ea typeface="宋体" pitchFamily="2" charset="-122"/>
                          <a:cs typeface="Times New Roman"/>
                        </a:rPr>
                        <a:t>获取主题信息</a:t>
                      </a:r>
                      <a:endParaRPr lang="zh-CN" sz="2200">
                        <a:latin typeface="宋体" pitchFamily="2" charset="-122"/>
                        <a:ea typeface="宋体" pitchFamily="2" charset="-122"/>
                        <a:cs typeface="Times New Roman"/>
                      </a:endParaRPr>
                    </a:p>
                    <a:p>
                      <a:pPr algn="l">
                        <a:lnSpc>
                          <a:spcPct val="100000"/>
                        </a:lnSpc>
                        <a:spcAft>
                          <a:spcPct val="0"/>
                        </a:spcAft>
                      </a:pPr>
                      <a:r>
                        <a:rPr lang="zh-CN" sz="2200" b="1">
                          <a:latin typeface="宋体" pitchFamily="2" charset="-122"/>
                          <a:ea typeface="宋体" pitchFamily="2" charset="-122"/>
                          <a:cs typeface="Times New Roman"/>
                        </a:rPr>
                        <a:t>②获取表格的构成要素</a:t>
                      </a:r>
                      <a:r>
                        <a:rPr lang="en-US" sz="2200" b="1">
                          <a:latin typeface="宋体" pitchFamily="2" charset="-122"/>
                          <a:ea typeface="宋体" pitchFamily="2" charset="-122"/>
                          <a:cs typeface="Times New Roman"/>
                        </a:rPr>
                        <a:t>,</a:t>
                      </a:r>
                      <a:r>
                        <a:rPr lang="zh-CN" sz="2200" b="1">
                          <a:latin typeface="宋体" pitchFamily="2" charset="-122"/>
                          <a:ea typeface="宋体" pitchFamily="2" charset="-122"/>
                          <a:cs typeface="Times New Roman"/>
                        </a:rPr>
                        <a:t>尤其是人物、时间和空间信息</a:t>
                      </a:r>
                      <a:endParaRPr lang="zh-CN" sz="2200">
                        <a:latin typeface="宋体" pitchFamily="2" charset="-122"/>
                        <a:ea typeface="宋体" pitchFamily="2" charset="-122"/>
                        <a:cs typeface="Times New Roman"/>
                      </a:endParaRPr>
                    </a:p>
                    <a:p>
                      <a:pPr algn="l">
                        <a:lnSpc>
                          <a:spcPct val="100000"/>
                        </a:lnSpc>
                        <a:spcAft>
                          <a:spcPct val="0"/>
                        </a:spcAft>
                      </a:pPr>
                      <a:r>
                        <a:rPr lang="zh-CN" sz="2200" b="1">
                          <a:latin typeface="宋体" pitchFamily="2" charset="-122"/>
                          <a:ea typeface="宋体" pitchFamily="2" charset="-122"/>
                          <a:cs typeface="Times New Roman"/>
                        </a:rPr>
                        <a:t>③注意表格中各组成部分间的关系及数据变化</a:t>
                      </a:r>
                      <a:r>
                        <a:rPr lang="en-US" sz="2200" b="1">
                          <a:latin typeface="宋体" pitchFamily="2" charset="-122"/>
                          <a:ea typeface="宋体" pitchFamily="2" charset="-122"/>
                          <a:cs typeface="Times New Roman"/>
                        </a:rPr>
                        <a:t>,</a:t>
                      </a:r>
                      <a:r>
                        <a:rPr lang="zh-CN" sz="2200" b="1">
                          <a:latin typeface="宋体" pitchFamily="2" charset="-122"/>
                          <a:ea typeface="宋体" pitchFamily="2" charset="-122"/>
                          <a:cs typeface="Times New Roman"/>
                        </a:rPr>
                        <a:t>进而得出所反映的历史现象</a:t>
                      </a:r>
                      <a:endParaRPr lang="zh-CN" sz="22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vert="horz" wrap="square"/>
                    <a:lstStyle/>
                    <a:p>
                      <a:pPr algn="ctr">
                        <a:lnSpc>
                          <a:spcPct val="100000"/>
                        </a:lnSpc>
                        <a:spcAft>
                          <a:spcPct val="0"/>
                        </a:spcAft>
                      </a:pPr>
                      <a:r>
                        <a:rPr lang="zh-CN" sz="2200" b="1">
                          <a:latin typeface="宋体" pitchFamily="2" charset="-122"/>
                          <a:ea typeface="宋体" pitchFamily="2" charset="-122"/>
                          <a:cs typeface="Times New Roman"/>
                        </a:rPr>
                        <a:t>曲线数据图类</a:t>
                      </a:r>
                      <a:endParaRPr lang="zh-CN" sz="22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l">
                        <a:lnSpc>
                          <a:spcPct val="100000"/>
                        </a:lnSpc>
                        <a:spcAft>
                          <a:spcPct val="0"/>
                        </a:spcAft>
                      </a:pPr>
                      <a:r>
                        <a:rPr lang="zh-CN" sz="2200" b="1">
                          <a:latin typeface="宋体" pitchFamily="2" charset="-122"/>
                          <a:ea typeface="宋体" pitchFamily="2" charset="-122"/>
                          <a:cs typeface="Times New Roman"/>
                        </a:rPr>
                        <a:t>边边角角看拐点</a:t>
                      </a:r>
                      <a:endParaRPr lang="zh-CN" sz="2200">
                        <a:latin typeface="宋体" pitchFamily="2" charset="-122"/>
                        <a:ea typeface="宋体" pitchFamily="2" charset="-122"/>
                        <a:cs typeface="Times New Roman"/>
                      </a:endParaRPr>
                    </a:p>
                    <a:p>
                      <a:pPr algn="l">
                        <a:lnSpc>
                          <a:spcPct val="100000"/>
                        </a:lnSpc>
                        <a:spcAft>
                          <a:spcPct val="0"/>
                        </a:spcAft>
                      </a:pPr>
                      <a:r>
                        <a:rPr lang="zh-CN" sz="2200" b="1">
                          <a:latin typeface="宋体" pitchFamily="2" charset="-122"/>
                          <a:ea typeface="宋体" pitchFamily="2" charset="-122"/>
                          <a:cs typeface="Times New Roman"/>
                        </a:rPr>
                        <a:t>①要注意从不同时间段内曲线的升降变化去分析其中所包含的信息</a:t>
                      </a:r>
                      <a:endParaRPr lang="zh-CN" sz="2200">
                        <a:latin typeface="宋体" pitchFamily="2" charset="-122"/>
                        <a:ea typeface="宋体" pitchFamily="2" charset="-122"/>
                        <a:cs typeface="Times New Roman"/>
                      </a:endParaRPr>
                    </a:p>
                    <a:p>
                      <a:pPr algn="l">
                        <a:lnSpc>
                          <a:spcPct val="100000"/>
                        </a:lnSpc>
                        <a:spcAft>
                          <a:spcPct val="0"/>
                        </a:spcAft>
                      </a:pPr>
                      <a:r>
                        <a:rPr lang="zh-CN" sz="2200" b="1">
                          <a:latin typeface="宋体" pitchFamily="2" charset="-122"/>
                          <a:ea typeface="宋体" pitchFamily="2" charset="-122"/>
                          <a:cs typeface="Times New Roman"/>
                        </a:rPr>
                        <a:t>②要注意看曲线的整体走向</a:t>
                      </a:r>
                      <a:r>
                        <a:rPr lang="en-US" sz="2200" b="1">
                          <a:latin typeface="宋体" pitchFamily="2" charset="-122"/>
                          <a:ea typeface="宋体" pitchFamily="2" charset="-122"/>
                          <a:cs typeface="Times New Roman"/>
                        </a:rPr>
                        <a:t>,</a:t>
                      </a:r>
                      <a:r>
                        <a:rPr lang="zh-CN" sz="2200" b="1">
                          <a:latin typeface="宋体" pitchFamily="2" charset="-122"/>
                          <a:ea typeface="宋体" pitchFamily="2" charset="-122"/>
                          <a:cs typeface="Times New Roman"/>
                        </a:rPr>
                        <a:t>从宏观上判断某一时期历史事物的发展趋势</a:t>
                      </a:r>
                      <a:endParaRPr lang="zh-CN" sz="22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diamond/>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3" title=""/>
          <p:cNvSpPr txBox="1"/>
          <p:nvPr/>
        </p:nvSpPr>
        <p:spPr>
          <a:xfrm>
            <a:off x="142876" y="142858"/>
            <a:ext cx="8715404" cy="4413516"/>
          </a:xfrm>
          <a:prstGeom prst="rect">
            <a:avLst/>
          </a:prstGeom>
          <a:noFill/>
        </p:spPr>
        <p:txBody>
          <a:bodyPr wrap="square" rtlCol="0">
            <a:spAutoFit/>
          </a:bodyPr>
          <a:lstStyle/>
          <a:p>
            <a:r>
              <a:rPr lang="en-US" sz="2400" smtClean="0"/>
              <a:t>2.</a:t>
            </a:r>
            <a:r>
              <a:rPr lang="zh-CN" altLang="en-US" sz="2400" smtClean="0"/>
              <a:t>下图反映了</a:t>
            </a:r>
            <a:r>
              <a:rPr lang="en-US" sz="2400" smtClean="0"/>
              <a:t>1965</a:t>
            </a:r>
            <a:r>
              <a:rPr lang="zh-CN" altLang="en-US" sz="2400" smtClean="0"/>
              <a:t>年和</a:t>
            </a:r>
            <a:r>
              <a:rPr lang="en-US" sz="2400" smtClean="0"/>
              <a:t>1995</a:t>
            </a:r>
            <a:r>
              <a:rPr lang="zh-CN" altLang="en-US" sz="2400" smtClean="0"/>
              <a:t>年世界贸易中国家或地区所占份额变化。这一变化表明</a:t>
            </a:r>
            <a:r>
              <a:rPr lang="en-US" sz="2400" smtClean="0"/>
              <a:t>(</a:t>
            </a:r>
            <a:r>
              <a:rPr lang="zh-CN" altLang="en-US" sz="2400" smtClean="0"/>
              <a:t>　　</a:t>
            </a:r>
            <a:r>
              <a:rPr lang="en-US" sz="2400" smtClean="0"/>
              <a:t>)</a:t>
            </a:r>
          </a:p>
          <a:p>
            <a:endParaRPr lang="en-US" sz="2400" smtClean="0"/>
          </a:p>
          <a:p>
            <a:endParaRPr lang="en-US" sz="2400" smtClean="0"/>
          </a:p>
          <a:p>
            <a:endParaRPr lang="en-US" sz="2400" smtClean="0"/>
          </a:p>
          <a:p>
            <a:r>
              <a:rPr lang="en-US" sz="2400" smtClean="0"/>
              <a:t>A.</a:t>
            </a:r>
            <a:r>
              <a:rPr lang="zh-CN" altLang="en-US" sz="2400" smtClean="0"/>
              <a:t>世界多极化趋势显现</a:t>
            </a:r>
          </a:p>
          <a:p>
            <a:r>
              <a:rPr lang="en-US" sz="2400" smtClean="0"/>
              <a:t>B.</a:t>
            </a:r>
            <a:r>
              <a:rPr lang="zh-CN" altLang="en-US" sz="2400" smtClean="0"/>
              <a:t>关贸总协定推动国际贸易发展</a:t>
            </a:r>
          </a:p>
          <a:p>
            <a:r>
              <a:rPr lang="en-US" sz="2400" smtClean="0"/>
              <a:t>C.</a:t>
            </a:r>
            <a:r>
              <a:rPr lang="zh-CN" altLang="en-US" sz="2400" smtClean="0"/>
              <a:t>亚洲经济地位的提高</a:t>
            </a:r>
          </a:p>
          <a:p>
            <a:r>
              <a:rPr lang="en-US" sz="2400" smtClean="0"/>
              <a:t>D.</a:t>
            </a:r>
            <a:r>
              <a:rPr lang="zh-CN" altLang="en-US" sz="2400" smtClean="0"/>
              <a:t>世界贸易多中心格局初步形成</a:t>
            </a:r>
          </a:p>
        </p:txBody>
      </p:sp>
      <p:sp>
        <p:nvSpPr>
          <p:cNvPr id="5" name="TextBox 4" title=""/>
          <p:cNvSpPr txBox="1"/>
          <p:nvPr/>
        </p:nvSpPr>
        <p:spPr>
          <a:xfrm>
            <a:off x="3252778" y="451470"/>
            <a:ext cx="1000132" cy="779059"/>
          </a:xfrm>
          <a:prstGeom prst="rect">
            <a:avLst/>
          </a:prstGeom>
          <a:noFill/>
        </p:spPr>
        <p:txBody>
          <a:bodyPr wrap="square" rtlCol="0">
            <a:spAutoFit/>
          </a:bodyPr>
          <a:lstStyle/>
          <a:p>
            <a:r>
              <a:rPr lang="en-US" altLang="zh-CN" sz="4000" smtClean="0">
                <a:solidFill>
                  <a:srgbClr val="FF0000"/>
                </a:solidFill>
              </a:rPr>
              <a:t>C</a:t>
            </a:r>
            <a:endParaRPr lang="zh-CN" altLang="en-US" sz="4000" smtClean="0">
              <a:solidFill>
                <a:srgbClr val="FF0000"/>
              </a:solidFill>
            </a:endParaRPr>
          </a:p>
        </p:txBody>
      </p:sp>
      <p:pic>
        <p:nvPicPr>
          <p:cNvPr id="8" name="Y24Z2LLS37B.eps" title=""/>
          <p:cNvPicPr/>
          <p:nvPr/>
        </p:nvPicPr>
        <p:blipFill>
          <a:blip r:embed="rId2">
            <a:clrChange>
              <a:clrFrom>
                <a:srgbClr val="FFFFFF"/>
              </a:clrFrom>
              <a:clrTo>
                <a:srgbClr val="FFFFFF">
                  <a:alpha val="0"/>
                </a:srgbClr>
              </a:clrTo>
            </a:clrChange>
          </a:blip>
          <a:stretch>
            <a:fillRect/>
          </a:stretch>
        </p:blipFill>
        <p:spPr>
          <a:xfrm>
            <a:off x="4286248" y="714362"/>
            <a:ext cx="4643470" cy="2232679"/>
          </a:xfrm>
          <a:prstGeom prst="rect">
            <a:avLst/>
          </a:prstGeom>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TextBox 2" title=""/>
          <p:cNvSpPr txBox="1"/>
          <p:nvPr/>
        </p:nvSpPr>
        <p:spPr>
          <a:xfrm>
            <a:off x="142844" y="90077"/>
            <a:ext cx="8858312" cy="4910565"/>
          </a:xfrm>
          <a:prstGeom prst="rect">
            <a:avLst/>
          </a:prstGeom>
          <a:noFill/>
        </p:spPr>
        <p:txBody>
          <a:bodyPr wrap="square" lIns="68571" tIns="34285" rIns="68571" bIns="34285" rtlCol="0">
            <a:spAutoFit/>
          </a:bodyPr>
          <a:lstStyle/>
          <a:p>
            <a:r>
              <a:rPr lang="zh-CN" altLang="en-US" sz="2200" smtClean="0">
                <a:solidFill>
                  <a:srgbClr val="FF0000"/>
                </a:solidFill>
                <a:latin typeface="黑体" pitchFamily="49" charset="-122"/>
                <a:ea typeface="黑体" pitchFamily="49" charset="-122"/>
              </a:rPr>
              <a:t>解析</a:t>
            </a:r>
            <a:r>
              <a:rPr lang="en-US" sz="2200" smtClean="0">
                <a:solidFill>
                  <a:srgbClr val="FF0000"/>
                </a:solidFill>
                <a:latin typeface="黑体" pitchFamily="49" charset="-122"/>
                <a:ea typeface="黑体" pitchFamily="49" charset="-122"/>
              </a:rPr>
              <a:t>:C</a:t>
            </a:r>
            <a:r>
              <a:rPr lang="zh-CN" altLang="en-US" sz="2200" smtClean="0">
                <a:latin typeface="楷体" pitchFamily="49" charset="-122"/>
                <a:ea typeface="楷体" pitchFamily="49" charset="-122"/>
              </a:rPr>
              <a:t>　据材料信息可知</a:t>
            </a:r>
            <a:r>
              <a:rPr lang="en-US" sz="2200" smtClean="0">
                <a:latin typeface="楷体" pitchFamily="49" charset="-122"/>
                <a:ea typeface="楷体" pitchFamily="49" charset="-122"/>
              </a:rPr>
              <a:t>,</a:t>
            </a:r>
            <a:r>
              <a:rPr lang="zh-CN" altLang="en-US" sz="2200" smtClean="0">
                <a:latin typeface="楷体" pitchFamily="49" charset="-122"/>
                <a:ea typeface="楷体" pitchFamily="49" charset="-122"/>
              </a:rPr>
              <a:t>从</a:t>
            </a:r>
            <a:r>
              <a:rPr lang="en-US" sz="2200" smtClean="0">
                <a:latin typeface="楷体" pitchFamily="49" charset="-122"/>
                <a:ea typeface="楷体" pitchFamily="49" charset="-122"/>
              </a:rPr>
              <a:t>1965</a:t>
            </a:r>
            <a:r>
              <a:rPr lang="zh-CN" altLang="en-US" sz="2200" smtClean="0">
                <a:latin typeface="楷体" pitchFamily="49" charset="-122"/>
                <a:ea typeface="楷体" pitchFamily="49" charset="-122"/>
              </a:rPr>
              <a:t>年到</a:t>
            </a:r>
            <a:r>
              <a:rPr lang="en-US" sz="2200" smtClean="0">
                <a:latin typeface="楷体" pitchFamily="49" charset="-122"/>
                <a:ea typeface="楷体" pitchFamily="49" charset="-122"/>
              </a:rPr>
              <a:t>1995</a:t>
            </a:r>
            <a:r>
              <a:rPr lang="zh-CN" altLang="en-US" sz="2200" smtClean="0">
                <a:latin typeface="楷体" pitchFamily="49" charset="-122"/>
                <a:ea typeface="楷体" pitchFamily="49" charset="-122"/>
              </a:rPr>
              <a:t>年</a:t>
            </a:r>
            <a:r>
              <a:rPr lang="en-US" sz="2200" smtClean="0">
                <a:latin typeface="楷体" pitchFamily="49" charset="-122"/>
                <a:ea typeface="楷体" pitchFamily="49" charset="-122"/>
              </a:rPr>
              <a:t>,</a:t>
            </a:r>
            <a:r>
              <a:rPr lang="zh-CN" altLang="en-US" sz="2200" smtClean="0">
                <a:latin typeface="楷体" pitchFamily="49" charset="-122"/>
                <a:ea typeface="楷体" pitchFamily="49" charset="-122"/>
              </a:rPr>
              <a:t>日本及亚洲发展中国家在世界贸易中所占的份额均有所增加</a:t>
            </a:r>
            <a:r>
              <a:rPr lang="en-US" sz="2200" smtClean="0">
                <a:latin typeface="楷体" pitchFamily="49" charset="-122"/>
                <a:ea typeface="楷体" pitchFamily="49" charset="-122"/>
              </a:rPr>
              <a:t>,</a:t>
            </a:r>
            <a:r>
              <a:rPr lang="zh-CN" altLang="en-US" sz="2200" smtClean="0">
                <a:latin typeface="楷体" pitchFamily="49" charset="-122"/>
                <a:ea typeface="楷体" pitchFamily="49" charset="-122"/>
              </a:rPr>
              <a:t>体现亚洲经济发展水平的提高</a:t>
            </a:r>
            <a:r>
              <a:rPr lang="en-US" sz="2200" smtClean="0">
                <a:latin typeface="楷体" pitchFamily="49" charset="-122"/>
                <a:ea typeface="楷体" pitchFamily="49" charset="-122"/>
              </a:rPr>
              <a:t>,</a:t>
            </a:r>
            <a:r>
              <a:rPr lang="zh-CN" altLang="en-US" sz="2200" smtClean="0">
                <a:latin typeface="楷体" pitchFamily="49" charset="-122"/>
                <a:ea typeface="楷体" pitchFamily="49" charset="-122"/>
              </a:rPr>
              <a:t>有利于增强其在国际经济中的话语权</a:t>
            </a:r>
            <a:r>
              <a:rPr lang="en-US" sz="2200" smtClean="0">
                <a:latin typeface="楷体" pitchFamily="49" charset="-122"/>
                <a:ea typeface="楷体" pitchFamily="49" charset="-122"/>
              </a:rPr>
              <a:t>,</a:t>
            </a:r>
            <a:r>
              <a:rPr lang="zh-CN" altLang="en-US" sz="2200" smtClean="0">
                <a:latin typeface="楷体" pitchFamily="49" charset="-122"/>
                <a:ea typeface="楷体" pitchFamily="49" charset="-122"/>
              </a:rPr>
              <a:t>提升国际经济地位</a:t>
            </a:r>
            <a:r>
              <a:rPr lang="en-US" sz="2200" smtClean="0">
                <a:latin typeface="楷体" pitchFamily="49" charset="-122"/>
                <a:ea typeface="楷体" pitchFamily="49" charset="-122"/>
              </a:rPr>
              <a:t>,</a:t>
            </a:r>
            <a:r>
              <a:rPr lang="zh-CN" altLang="en-US" sz="2200" smtClean="0">
                <a:latin typeface="楷体" pitchFamily="49" charset="-122"/>
                <a:ea typeface="楷体" pitchFamily="49" charset="-122"/>
              </a:rPr>
              <a:t>故选</a:t>
            </a:r>
            <a:r>
              <a:rPr lang="en-US" sz="2200" smtClean="0">
                <a:latin typeface="楷体" pitchFamily="49" charset="-122"/>
                <a:ea typeface="楷体" pitchFamily="49" charset="-122"/>
              </a:rPr>
              <a:t>C</a:t>
            </a:r>
            <a:r>
              <a:rPr lang="zh-CN" altLang="en-US" sz="2200" smtClean="0">
                <a:latin typeface="楷体" pitchFamily="49" charset="-122"/>
                <a:ea typeface="楷体" pitchFamily="49" charset="-122"/>
              </a:rPr>
              <a:t>项</a:t>
            </a:r>
            <a:r>
              <a:rPr lang="en-US" sz="2200" smtClean="0">
                <a:latin typeface="楷体" pitchFamily="49" charset="-122"/>
                <a:ea typeface="楷体" pitchFamily="49" charset="-122"/>
              </a:rPr>
              <a:t>;,20</a:t>
            </a:r>
            <a:r>
              <a:rPr lang="zh-CN" altLang="en-US" sz="2200" smtClean="0">
                <a:latin typeface="楷体" pitchFamily="49" charset="-122"/>
                <a:ea typeface="楷体" pitchFamily="49" charset="-122"/>
              </a:rPr>
              <a:t>世纪</a:t>
            </a:r>
            <a:r>
              <a:rPr lang="en-US" sz="2200" smtClean="0">
                <a:latin typeface="楷体" pitchFamily="49" charset="-122"/>
                <a:ea typeface="楷体" pitchFamily="49" charset="-122"/>
              </a:rPr>
              <a:t>60</a:t>
            </a:r>
            <a:r>
              <a:rPr lang="zh-CN" altLang="en-US" sz="2200" smtClean="0">
                <a:latin typeface="楷体" pitchFamily="49" charset="-122"/>
                <a:ea typeface="楷体" pitchFamily="49" charset="-122"/>
              </a:rPr>
              <a:t>年代</a:t>
            </a:r>
            <a:r>
              <a:rPr lang="en-US" sz="2200" smtClean="0">
                <a:latin typeface="楷体" pitchFamily="49" charset="-122"/>
                <a:ea typeface="楷体" pitchFamily="49" charset="-122"/>
              </a:rPr>
              <a:t>,</a:t>
            </a:r>
            <a:r>
              <a:rPr lang="zh-CN" altLang="en-US" sz="2200" smtClean="0">
                <a:latin typeface="楷体" pitchFamily="49" charset="-122"/>
                <a:ea typeface="楷体" pitchFamily="49" charset="-122"/>
              </a:rPr>
              <a:t>世界多极化趋势已经显现</a:t>
            </a:r>
            <a:r>
              <a:rPr lang="en-US" sz="2200" smtClean="0">
                <a:latin typeface="楷体" pitchFamily="49" charset="-122"/>
                <a:ea typeface="楷体" pitchFamily="49" charset="-122"/>
              </a:rPr>
              <a:t>,20</a:t>
            </a:r>
            <a:r>
              <a:rPr lang="zh-CN" altLang="en-US" sz="2200" smtClean="0">
                <a:latin typeface="楷体" pitchFamily="49" charset="-122"/>
                <a:ea typeface="楷体" pitchFamily="49" charset="-122"/>
              </a:rPr>
              <a:t>世纪</a:t>
            </a:r>
            <a:r>
              <a:rPr lang="en-US" sz="2200" smtClean="0">
                <a:latin typeface="楷体" pitchFamily="49" charset="-122"/>
                <a:ea typeface="楷体" pitchFamily="49" charset="-122"/>
              </a:rPr>
              <a:t>90</a:t>
            </a:r>
            <a:r>
              <a:rPr lang="zh-CN" altLang="en-US" sz="2200" smtClean="0">
                <a:latin typeface="楷体" pitchFamily="49" charset="-122"/>
                <a:ea typeface="楷体" pitchFamily="49" charset="-122"/>
              </a:rPr>
              <a:t>年代</a:t>
            </a:r>
            <a:r>
              <a:rPr lang="en-US" sz="2200" smtClean="0">
                <a:latin typeface="楷体" pitchFamily="49" charset="-122"/>
                <a:ea typeface="楷体" pitchFamily="49" charset="-122"/>
              </a:rPr>
              <a:t>,</a:t>
            </a:r>
            <a:r>
              <a:rPr lang="zh-CN" altLang="en-US" sz="2200" smtClean="0">
                <a:latin typeface="楷体" pitchFamily="49" charset="-122"/>
                <a:ea typeface="楷体" pitchFamily="49" charset="-122"/>
              </a:rPr>
              <a:t>两极格局瓦解后</a:t>
            </a:r>
            <a:r>
              <a:rPr lang="en-US" sz="2200" smtClean="0">
                <a:latin typeface="楷体" pitchFamily="49" charset="-122"/>
                <a:ea typeface="楷体" pitchFamily="49" charset="-122"/>
              </a:rPr>
              <a:t>,</a:t>
            </a:r>
            <a:r>
              <a:rPr lang="zh-CN" altLang="en-US" sz="2200" smtClean="0">
                <a:latin typeface="楷体" pitchFamily="49" charset="-122"/>
                <a:ea typeface="楷体" pitchFamily="49" charset="-122"/>
              </a:rPr>
              <a:t>世界多极化趋势不可逆转</a:t>
            </a:r>
            <a:r>
              <a:rPr lang="en-US" sz="2200" smtClean="0">
                <a:latin typeface="楷体" pitchFamily="49" charset="-122"/>
                <a:ea typeface="楷体" pitchFamily="49" charset="-122"/>
              </a:rPr>
              <a:t>,</a:t>
            </a:r>
            <a:r>
              <a:rPr lang="zh-CN" altLang="en-US" sz="2200" smtClean="0">
                <a:latin typeface="楷体" pitchFamily="49" charset="-122"/>
                <a:ea typeface="楷体" pitchFamily="49" charset="-122"/>
              </a:rPr>
              <a:t>材料强调的时间从</a:t>
            </a:r>
            <a:r>
              <a:rPr lang="en-US" sz="2200" smtClean="0">
                <a:latin typeface="楷体" pitchFamily="49" charset="-122"/>
                <a:ea typeface="楷体" pitchFamily="49" charset="-122"/>
              </a:rPr>
              <a:t>1965</a:t>
            </a:r>
            <a:r>
              <a:rPr lang="zh-CN" altLang="en-US" sz="2200" smtClean="0">
                <a:latin typeface="楷体" pitchFamily="49" charset="-122"/>
                <a:ea typeface="楷体" pitchFamily="49" charset="-122"/>
              </a:rPr>
              <a:t>年到</a:t>
            </a:r>
            <a:r>
              <a:rPr lang="en-US" sz="2200" smtClean="0">
                <a:latin typeface="楷体" pitchFamily="49" charset="-122"/>
                <a:ea typeface="楷体" pitchFamily="49" charset="-122"/>
              </a:rPr>
              <a:t>1995</a:t>
            </a:r>
            <a:r>
              <a:rPr lang="zh-CN" altLang="en-US" sz="2200" smtClean="0">
                <a:latin typeface="楷体" pitchFamily="49" charset="-122"/>
                <a:ea typeface="楷体" pitchFamily="49" charset="-122"/>
              </a:rPr>
              <a:t>年</a:t>
            </a:r>
            <a:r>
              <a:rPr lang="en-US" sz="2200" smtClean="0">
                <a:latin typeface="楷体" pitchFamily="49" charset="-122"/>
                <a:ea typeface="楷体" pitchFamily="49" charset="-122"/>
              </a:rPr>
              <a:t>,</a:t>
            </a:r>
            <a:r>
              <a:rPr lang="zh-CN" altLang="en-US" sz="2200" smtClean="0">
                <a:latin typeface="楷体" pitchFamily="49" charset="-122"/>
                <a:ea typeface="楷体" pitchFamily="49" charset="-122"/>
              </a:rPr>
              <a:t>多极化趋势不断加强</a:t>
            </a:r>
            <a:r>
              <a:rPr lang="en-US" sz="2200" smtClean="0">
                <a:latin typeface="楷体" pitchFamily="49" charset="-122"/>
                <a:ea typeface="楷体" pitchFamily="49" charset="-122"/>
              </a:rPr>
              <a:t>,</a:t>
            </a:r>
            <a:r>
              <a:rPr lang="zh-CN" altLang="en-US" sz="2200" smtClean="0">
                <a:latin typeface="楷体" pitchFamily="49" charset="-122"/>
                <a:ea typeface="楷体" pitchFamily="49" charset="-122"/>
              </a:rPr>
              <a:t>而不是“显现”</a:t>
            </a:r>
            <a:r>
              <a:rPr lang="en-US" sz="2200" smtClean="0">
                <a:latin typeface="楷体" pitchFamily="49" charset="-122"/>
                <a:ea typeface="楷体" pitchFamily="49" charset="-122"/>
              </a:rPr>
              <a:t>,</a:t>
            </a:r>
            <a:r>
              <a:rPr lang="zh-CN" altLang="en-US" sz="2200" smtClean="0">
                <a:latin typeface="楷体" pitchFamily="49" charset="-122"/>
                <a:ea typeface="楷体" pitchFamily="49" charset="-122"/>
              </a:rPr>
              <a:t>排除</a:t>
            </a:r>
            <a:r>
              <a:rPr lang="en-US" sz="2200" smtClean="0">
                <a:latin typeface="楷体" pitchFamily="49" charset="-122"/>
                <a:ea typeface="楷体" pitchFamily="49" charset="-122"/>
              </a:rPr>
              <a:t>A</a:t>
            </a:r>
            <a:r>
              <a:rPr lang="zh-CN" altLang="en-US" sz="2200" smtClean="0">
                <a:latin typeface="楷体" pitchFamily="49" charset="-122"/>
                <a:ea typeface="楷体" pitchFamily="49" charset="-122"/>
              </a:rPr>
              <a:t>项</a:t>
            </a:r>
            <a:r>
              <a:rPr lang="en-US" sz="2200" smtClean="0">
                <a:latin typeface="楷体" pitchFamily="49" charset="-122"/>
                <a:ea typeface="楷体" pitchFamily="49" charset="-122"/>
              </a:rPr>
              <a:t>;</a:t>
            </a:r>
            <a:r>
              <a:rPr lang="zh-CN" altLang="en-US" sz="2200" smtClean="0">
                <a:latin typeface="楷体" pitchFamily="49" charset="-122"/>
                <a:ea typeface="楷体" pitchFamily="49" charset="-122"/>
              </a:rPr>
              <a:t>关贸总协定强调世界各国之间关税与贸易的联系</a:t>
            </a:r>
            <a:r>
              <a:rPr lang="en-US" sz="2200" smtClean="0">
                <a:latin typeface="楷体" pitchFamily="49" charset="-122"/>
                <a:ea typeface="楷体" pitchFamily="49" charset="-122"/>
              </a:rPr>
              <a:t>,</a:t>
            </a:r>
            <a:r>
              <a:rPr lang="zh-CN" altLang="en-US" sz="2200" smtClean="0">
                <a:latin typeface="楷体" pitchFamily="49" charset="-122"/>
                <a:ea typeface="楷体" pitchFamily="49" charset="-122"/>
              </a:rPr>
              <a:t>旨在降低关税</a:t>
            </a:r>
            <a:r>
              <a:rPr lang="en-US" sz="2200" smtClean="0">
                <a:latin typeface="楷体" pitchFamily="49" charset="-122"/>
                <a:ea typeface="楷体" pitchFamily="49" charset="-122"/>
              </a:rPr>
              <a:t>,</a:t>
            </a:r>
            <a:r>
              <a:rPr lang="zh-CN" altLang="en-US" sz="2200" smtClean="0">
                <a:latin typeface="楷体" pitchFamily="49" charset="-122"/>
                <a:ea typeface="楷体" pitchFamily="49" charset="-122"/>
              </a:rPr>
              <a:t>减少贸易壁垒</a:t>
            </a:r>
            <a:r>
              <a:rPr lang="en-US" sz="2200" smtClean="0">
                <a:latin typeface="楷体" pitchFamily="49" charset="-122"/>
                <a:ea typeface="楷体" pitchFamily="49" charset="-122"/>
              </a:rPr>
              <a:t>,</a:t>
            </a:r>
            <a:r>
              <a:rPr lang="zh-CN" altLang="en-US" sz="2200" smtClean="0">
                <a:latin typeface="楷体" pitchFamily="49" charset="-122"/>
                <a:ea typeface="楷体" pitchFamily="49" charset="-122"/>
              </a:rPr>
              <a:t>推动国际贸易自由化</a:t>
            </a:r>
            <a:r>
              <a:rPr lang="en-US" sz="2200" smtClean="0">
                <a:latin typeface="楷体" pitchFamily="49" charset="-122"/>
                <a:ea typeface="楷体" pitchFamily="49" charset="-122"/>
              </a:rPr>
              <a:t>,</a:t>
            </a:r>
            <a:r>
              <a:rPr lang="zh-CN" altLang="en-US" sz="2200" smtClean="0">
                <a:latin typeface="楷体" pitchFamily="49" charset="-122"/>
                <a:ea typeface="楷体" pitchFamily="49" charset="-122"/>
              </a:rPr>
              <a:t>推动世界整体的经济合作水平不断提高</a:t>
            </a:r>
            <a:r>
              <a:rPr lang="en-US" sz="2200" smtClean="0">
                <a:latin typeface="楷体" pitchFamily="49" charset="-122"/>
                <a:ea typeface="楷体" pitchFamily="49" charset="-122"/>
              </a:rPr>
              <a:t>,</a:t>
            </a:r>
            <a:r>
              <a:rPr lang="zh-CN" altLang="en-US" sz="2200" smtClean="0">
                <a:latin typeface="楷体" pitchFamily="49" charset="-122"/>
                <a:ea typeface="楷体" pitchFamily="49" charset="-122"/>
              </a:rPr>
              <a:t>材料强调世界各国所占贸易份额的变化</a:t>
            </a:r>
            <a:r>
              <a:rPr lang="en-US" sz="2200" smtClean="0">
                <a:latin typeface="楷体" pitchFamily="49" charset="-122"/>
                <a:ea typeface="楷体" pitchFamily="49" charset="-122"/>
              </a:rPr>
              <a:t>,</a:t>
            </a:r>
            <a:r>
              <a:rPr lang="zh-CN" altLang="en-US" sz="2200" smtClean="0">
                <a:latin typeface="楷体" pitchFamily="49" charset="-122"/>
                <a:ea typeface="楷体" pitchFamily="49" charset="-122"/>
              </a:rPr>
              <a:t>两者不符</a:t>
            </a:r>
            <a:r>
              <a:rPr lang="en-US" sz="2200" smtClean="0">
                <a:latin typeface="楷体" pitchFamily="49" charset="-122"/>
                <a:ea typeface="楷体" pitchFamily="49" charset="-122"/>
              </a:rPr>
              <a:t>,</a:t>
            </a:r>
            <a:r>
              <a:rPr lang="zh-CN" altLang="en-US" sz="2200" smtClean="0">
                <a:latin typeface="楷体" pitchFamily="49" charset="-122"/>
                <a:ea typeface="楷体" pitchFamily="49" charset="-122"/>
              </a:rPr>
              <a:t>排除</a:t>
            </a:r>
            <a:r>
              <a:rPr lang="en-US" sz="2200" smtClean="0">
                <a:latin typeface="楷体" pitchFamily="49" charset="-122"/>
                <a:ea typeface="楷体" pitchFamily="49" charset="-122"/>
              </a:rPr>
              <a:t>B</a:t>
            </a:r>
            <a:r>
              <a:rPr lang="zh-CN" altLang="en-US" sz="2200" smtClean="0">
                <a:latin typeface="楷体" pitchFamily="49" charset="-122"/>
                <a:ea typeface="楷体" pitchFamily="49" charset="-122"/>
              </a:rPr>
              <a:t>项</a:t>
            </a:r>
            <a:r>
              <a:rPr lang="en-US" sz="2200" smtClean="0">
                <a:latin typeface="楷体" pitchFamily="49" charset="-122"/>
                <a:ea typeface="楷体" pitchFamily="49" charset="-122"/>
              </a:rPr>
              <a:t>;19</a:t>
            </a:r>
            <a:r>
              <a:rPr lang="zh-CN" altLang="en-US" sz="2200" smtClean="0">
                <a:latin typeface="楷体" pitchFamily="49" charset="-122"/>
                <a:ea typeface="楷体" pitchFamily="49" charset="-122"/>
              </a:rPr>
              <a:t>世纪末</a:t>
            </a:r>
            <a:r>
              <a:rPr lang="en-US" sz="2200" smtClean="0">
                <a:latin typeface="楷体" pitchFamily="49" charset="-122"/>
                <a:ea typeface="楷体" pitchFamily="49" charset="-122"/>
              </a:rPr>
              <a:t>20</a:t>
            </a:r>
            <a:r>
              <a:rPr lang="zh-CN" altLang="en-US" sz="2200" smtClean="0">
                <a:latin typeface="楷体" pitchFamily="49" charset="-122"/>
                <a:ea typeface="楷体" pitchFamily="49" charset="-122"/>
              </a:rPr>
              <a:t>世纪初</a:t>
            </a:r>
            <a:r>
              <a:rPr lang="en-US" sz="2200" smtClean="0">
                <a:latin typeface="楷体" pitchFamily="49" charset="-122"/>
                <a:ea typeface="楷体" pitchFamily="49" charset="-122"/>
              </a:rPr>
              <a:t>,</a:t>
            </a:r>
            <a:r>
              <a:rPr lang="zh-CN" altLang="en-US" sz="2200" smtClean="0">
                <a:latin typeface="楷体" pitchFamily="49" charset="-122"/>
                <a:ea typeface="楷体" pitchFamily="49" charset="-122"/>
              </a:rPr>
              <a:t>美、德等新兴工业国家兴起</a:t>
            </a:r>
            <a:r>
              <a:rPr lang="en-US" sz="2200" smtClean="0">
                <a:latin typeface="楷体" pitchFamily="49" charset="-122"/>
                <a:ea typeface="楷体" pitchFamily="49" charset="-122"/>
              </a:rPr>
              <a:t>,</a:t>
            </a:r>
            <a:r>
              <a:rPr lang="zh-CN" altLang="en-US" sz="2200" smtClean="0">
                <a:latin typeface="楷体" pitchFamily="49" charset="-122"/>
                <a:ea typeface="楷体" pitchFamily="49" charset="-122"/>
              </a:rPr>
              <a:t>英国的贸易垄断地位被打破</a:t>
            </a:r>
            <a:r>
              <a:rPr lang="en-US" sz="2200" smtClean="0">
                <a:latin typeface="楷体" pitchFamily="49" charset="-122"/>
                <a:ea typeface="楷体" pitchFamily="49" charset="-122"/>
              </a:rPr>
              <a:t>,</a:t>
            </a:r>
            <a:r>
              <a:rPr lang="zh-CN" altLang="en-US" sz="2200" smtClean="0">
                <a:latin typeface="楷体" pitchFamily="49" charset="-122"/>
                <a:ea typeface="楷体" pitchFamily="49" charset="-122"/>
              </a:rPr>
              <a:t>世界贸易形成了多中心的新格局</a:t>
            </a:r>
            <a:r>
              <a:rPr lang="en-US" sz="2200" smtClean="0">
                <a:latin typeface="楷体" pitchFamily="49" charset="-122"/>
                <a:ea typeface="楷体" pitchFamily="49" charset="-122"/>
              </a:rPr>
              <a:t>,</a:t>
            </a:r>
            <a:r>
              <a:rPr lang="zh-CN" altLang="en-US" sz="2200" smtClean="0">
                <a:latin typeface="楷体" pitchFamily="49" charset="-122"/>
                <a:ea typeface="楷体" pitchFamily="49" charset="-122"/>
              </a:rPr>
              <a:t>与材料时间不符</a:t>
            </a:r>
            <a:r>
              <a:rPr lang="en-US" sz="2200" smtClean="0">
                <a:latin typeface="楷体" pitchFamily="49" charset="-122"/>
                <a:ea typeface="楷体" pitchFamily="49" charset="-122"/>
              </a:rPr>
              <a:t>,</a:t>
            </a:r>
            <a:r>
              <a:rPr lang="zh-CN" altLang="en-US" sz="2200" smtClean="0">
                <a:latin typeface="楷体" pitchFamily="49" charset="-122"/>
                <a:ea typeface="楷体" pitchFamily="49" charset="-122"/>
              </a:rPr>
              <a:t>排除</a:t>
            </a:r>
            <a:r>
              <a:rPr lang="en-US" sz="2200" smtClean="0">
                <a:latin typeface="楷体" pitchFamily="49" charset="-122"/>
                <a:ea typeface="楷体" pitchFamily="49" charset="-122"/>
              </a:rPr>
              <a:t>D</a:t>
            </a:r>
            <a:r>
              <a:rPr lang="zh-CN" altLang="en-US" sz="2200" smtClean="0">
                <a:latin typeface="楷体" pitchFamily="49" charset="-122"/>
                <a:ea typeface="楷体" pitchFamily="49" charset="-122"/>
              </a:rPr>
              <a:t>项。</a:t>
            </a:r>
            <a:endParaRPr lang="zh-CN" altLang="en-US" sz="2200">
              <a:latin typeface="楷体" pitchFamily="49" charset="-122"/>
              <a:ea typeface="楷体" pitchFamily="49" charset="-122"/>
            </a:endParaRPr>
          </a:p>
        </p:txBody>
      </p:sp>
    </p:spTree>
  </p:cSld>
  <p:clrMapOvr>
    <a:masterClrMapping/>
  </p:clrMapOvr>
  <p:transition>
    <p:wheel spokes="1"/>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TextBox 4" title=""/>
          <p:cNvSpPr txBox="1"/>
          <p:nvPr/>
        </p:nvSpPr>
        <p:spPr>
          <a:xfrm>
            <a:off x="71406" y="108630"/>
            <a:ext cx="9001188" cy="549949"/>
          </a:xfrm>
          <a:prstGeom prst="rect">
            <a:avLst/>
          </a:prstGeom>
          <a:noFill/>
        </p:spPr>
        <p:txBody>
          <a:bodyPr wrap="square" lIns="68571" tIns="34285" rIns="68571" bIns="34285" rtlCol="0">
            <a:spAutoFit/>
          </a:bodyPr>
          <a:lstStyle/>
          <a:p>
            <a:pPr algn="ctr"/>
            <a:r>
              <a:rPr lang="zh-CN" altLang="en-US" sz="2800" smtClean="0">
                <a:solidFill>
                  <a:schemeClr val="accent5"/>
                </a:solidFill>
                <a:effectLst>
                  <a:outerShdw blurRad="38100" dist="38100" dir="2700000" algn="tl">
                    <a:srgbClr val="000000">
                      <a:alpha val="43137"/>
                    </a:srgbClr>
                  </a:outerShdw>
                </a:effectLst>
                <a:latin typeface="黑体" pitchFamily="49" charset="-122"/>
                <a:ea typeface="黑体" pitchFamily="49" charset="-122"/>
              </a:rPr>
              <a:t>类型</a:t>
            </a:r>
            <a:r>
              <a:rPr lang="en-US" altLang="zh-CN" sz="2800" smtClean="0">
                <a:solidFill>
                  <a:schemeClr val="accent5"/>
                </a:solidFill>
                <a:effectLst>
                  <a:outerShdw blurRad="38100" dist="38100" dir="2700000" algn="tl">
                    <a:srgbClr val="000000">
                      <a:alpha val="43137"/>
                    </a:srgbClr>
                  </a:outerShdw>
                </a:effectLst>
                <a:latin typeface="黑体" pitchFamily="49" charset="-122"/>
                <a:ea typeface="黑体" pitchFamily="49" charset="-122"/>
              </a:rPr>
              <a:t>4</a:t>
            </a:r>
            <a:r>
              <a:rPr lang="zh-CN" altLang="en-US" sz="2800" smtClean="0">
                <a:solidFill>
                  <a:schemeClr val="accent5"/>
                </a:solidFill>
                <a:effectLst>
                  <a:outerShdw blurRad="38100" dist="38100" dir="2700000" algn="tl">
                    <a:srgbClr val="000000">
                      <a:alpha val="43137"/>
                    </a:srgbClr>
                  </a:outerShdw>
                </a:effectLst>
                <a:latin typeface="黑体" pitchFamily="49" charset="-122"/>
                <a:ea typeface="黑体" pitchFamily="49" charset="-122"/>
              </a:rPr>
              <a:t>　柱状数据图类</a:t>
            </a:r>
          </a:p>
        </p:txBody>
      </p:sp>
      <p:grpSp>
        <p:nvGrpSpPr>
          <p:cNvPr id="2" name="组合 5" title=""/>
          <p:cNvGrpSpPr/>
          <p:nvPr/>
        </p:nvGrpSpPr>
        <p:grpSpPr>
          <a:xfrm>
            <a:off x="3428992" y="785800"/>
            <a:ext cx="1928826" cy="500066"/>
            <a:chOff x="3286116" y="785800"/>
            <a:chExt cx="1928826" cy="500066"/>
          </a:xfrm>
        </p:grpSpPr>
        <p:sp>
          <p:nvSpPr>
            <p:cNvPr id="7" name="矩形 6"/>
            <p:cNvSpPr/>
            <p:nvPr/>
          </p:nvSpPr>
          <p:spPr>
            <a:xfrm>
              <a:off x="3286116" y="785800"/>
              <a:ext cx="214314" cy="500066"/>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571868" y="785800"/>
              <a:ext cx="1643074" cy="50006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3643306" y="801574"/>
              <a:ext cx="1571636" cy="438572"/>
            </a:xfrm>
            <a:prstGeom prst="rect">
              <a:avLst/>
            </a:prstGeom>
            <a:noFill/>
          </p:spPr>
          <p:txBody>
            <a:bodyPr wrap="square" lIns="68571" tIns="34285" rIns="68571" bIns="34285" rtlCol="0">
              <a:spAutoFit/>
            </a:bodyPr>
            <a:lstStyle/>
            <a:p>
              <a:pPr>
                <a:lnSpc>
                  <a:spcPct val="100000"/>
                </a:lnSpc>
              </a:pPr>
              <a:r>
                <a:rPr lang="zh-CN" altLang="en-US" sz="2400" smtClean="0">
                  <a:solidFill>
                    <a:schemeClr val="bg1"/>
                  </a:solidFill>
                  <a:effectLst>
                    <a:outerShdw blurRad="38100" dist="38100" dir="2700000" algn="tl">
                      <a:srgbClr val="000000">
                        <a:alpha val="43137"/>
                      </a:srgbClr>
                    </a:outerShdw>
                  </a:effectLst>
                  <a:latin typeface="黑体" pitchFamily="49" charset="-122"/>
                  <a:ea typeface="黑体" pitchFamily="49" charset="-122"/>
                </a:rPr>
                <a:t>典型例题</a:t>
              </a:r>
              <a:endParaRPr lang="en-US" altLang="zh-CN" sz="2400" smtClean="0">
                <a:solidFill>
                  <a:schemeClr val="bg1"/>
                </a:solidFill>
                <a:effectLst>
                  <a:outerShdw blurRad="38100" dist="38100" dir="2700000" algn="tl">
                    <a:srgbClr val="000000">
                      <a:alpha val="43137"/>
                    </a:srgbClr>
                  </a:outerShdw>
                </a:effectLst>
                <a:latin typeface="黑体" pitchFamily="49" charset="-122"/>
                <a:ea typeface="黑体" pitchFamily="49" charset="-122"/>
              </a:endParaRPr>
            </a:p>
          </p:txBody>
        </p:sp>
      </p:grpSp>
      <p:sp>
        <p:nvSpPr>
          <p:cNvPr id="10" name="TextBox 9" title=""/>
          <p:cNvSpPr txBox="1"/>
          <p:nvPr/>
        </p:nvSpPr>
        <p:spPr>
          <a:xfrm>
            <a:off x="119984" y="1419753"/>
            <a:ext cx="8929750" cy="2905026"/>
          </a:xfrm>
          <a:prstGeom prst="rect">
            <a:avLst/>
          </a:prstGeom>
          <a:noFill/>
        </p:spPr>
        <p:txBody>
          <a:bodyPr wrap="square" rtlCol="0">
            <a:spAutoFit/>
          </a:bodyPr>
          <a:lstStyle/>
          <a:p>
            <a:r>
              <a:rPr lang="zh-CN" altLang="en-US" sz="2400" smtClean="0"/>
              <a:t>下面为清朝同治年间进口关税收入情况图</a:t>
            </a:r>
            <a:r>
              <a:rPr lang="en-US" sz="2400" smtClean="0"/>
              <a:t>(</a:t>
            </a:r>
            <a:r>
              <a:rPr lang="zh-CN" altLang="en-US" sz="2400" smtClean="0"/>
              <a:t>单位</a:t>
            </a:r>
            <a:r>
              <a:rPr lang="en-US" sz="2400" smtClean="0"/>
              <a:t>:</a:t>
            </a:r>
            <a:r>
              <a:rPr lang="zh-CN" altLang="en-US" sz="2400" smtClean="0"/>
              <a:t>两</a:t>
            </a:r>
            <a:r>
              <a:rPr lang="en-US" sz="2400" smtClean="0"/>
              <a:t>)</a:t>
            </a:r>
            <a:r>
              <a:rPr lang="zh-CN" altLang="en-US" sz="2400" smtClean="0"/>
              <a:t>。据此推知</a:t>
            </a:r>
            <a:r>
              <a:rPr lang="en-US" sz="2400" smtClean="0"/>
              <a:t>,</a:t>
            </a:r>
            <a:r>
              <a:rPr lang="zh-CN" altLang="en-US" sz="2400" smtClean="0"/>
              <a:t>晚清时期</a:t>
            </a:r>
            <a:r>
              <a:rPr lang="en-US" sz="2400" smtClean="0"/>
              <a:t>(</a:t>
            </a:r>
            <a:r>
              <a:rPr lang="zh-CN" altLang="en-US" sz="2400" smtClean="0"/>
              <a:t>　　</a:t>
            </a:r>
            <a:r>
              <a:rPr lang="en-US" sz="2400" smtClean="0"/>
              <a:t>)</a:t>
            </a:r>
          </a:p>
          <a:p>
            <a:r>
              <a:rPr lang="en-US" sz="2400" smtClean="0"/>
              <a:t>A.</a:t>
            </a:r>
            <a:r>
              <a:rPr lang="zh-CN" altLang="en-US" sz="2400" smtClean="0"/>
              <a:t>海关税收成为国家主要财源</a:t>
            </a:r>
          </a:p>
          <a:p>
            <a:r>
              <a:rPr lang="en-US" sz="2400" smtClean="0"/>
              <a:t>B.</a:t>
            </a:r>
            <a:r>
              <a:rPr lang="zh-CN" altLang="en-US" sz="2400" smtClean="0"/>
              <a:t>政府财政危机得到一定程度缓解</a:t>
            </a:r>
          </a:p>
          <a:p>
            <a:r>
              <a:rPr lang="en-US" sz="2400" smtClean="0"/>
              <a:t>C.</a:t>
            </a:r>
            <a:r>
              <a:rPr lang="zh-CN" altLang="en-US" sz="2400" smtClean="0"/>
              <a:t>中国海关主权开始逐步丧失</a:t>
            </a:r>
          </a:p>
          <a:p>
            <a:r>
              <a:rPr lang="en-US" sz="2400" smtClean="0"/>
              <a:t>D.</a:t>
            </a:r>
            <a:r>
              <a:rPr lang="zh-CN" altLang="en-US" sz="2400" smtClean="0"/>
              <a:t>中国逐渐卷入资本主义世界市场</a:t>
            </a:r>
          </a:p>
        </p:txBody>
      </p:sp>
      <p:sp>
        <p:nvSpPr>
          <p:cNvPr id="11" name="TextBox 10" title=""/>
          <p:cNvSpPr txBox="1"/>
          <p:nvPr/>
        </p:nvSpPr>
        <p:spPr>
          <a:xfrm>
            <a:off x="1706860" y="1714494"/>
            <a:ext cx="1000132" cy="779059"/>
          </a:xfrm>
          <a:prstGeom prst="rect">
            <a:avLst/>
          </a:prstGeom>
          <a:noFill/>
        </p:spPr>
        <p:txBody>
          <a:bodyPr wrap="square" rtlCol="0">
            <a:spAutoFit/>
          </a:bodyPr>
          <a:lstStyle/>
          <a:p>
            <a:r>
              <a:rPr lang="en-US" altLang="zh-CN" sz="4000" smtClean="0">
                <a:solidFill>
                  <a:srgbClr val="FF0000"/>
                </a:solidFill>
              </a:rPr>
              <a:t>D</a:t>
            </a:r>
            <a:endParaRPr lang="zh-CN" altLang="en-US" sz="4000" smtClean="0">
              <a:solidFill>
                <a:srgbClr val="FF0000"/>
              </a:solidFill>
            </a:endParaRPr>
          </a:p>
        </p:txBody>
      </p:sp>
      <p:pic>
        <p:nvPicPr>
          <p:cNvPr id="13" name="M24Z2LLS31.eps" title=""/>
          <p:cNvPicPr/>
          <p:nvPr/>
        </p:nvPicPr>
        <p:blipFill>
          <a:blip r:embed="rId2">
            <a:clrChange>
              <a:clrFrom>
                <a:srgbClr val="FFFFFF"/>
              </a:clrFrom>
              <a:clrTo>
                <a:srgbClr val="FFFFFF">
                  <a:alpha val="0"/>
                </a:srgbClr>
              </a:clrTo>
            </a:clrChange>
          </a:blip>
          <a:stretch>
            <a:fillRect/>
          </a:stretch>
        </p:blipFill>
        <p:spPr>
          <a:xfrm>
            <a:off x="5072066" y="2143122"/>
            <a:ext cx="3929090" cy="1846239"/>
          </a:xfrm>
          <a:prstGeom prst="rect">
            <a:avLst/>
          </a:prstGeom>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3" title=""/>
          <p:cNvSpPr txBox="1"/>
          <p:nvPr/>
        </p:nvSpPr>
        <p:spPr>
          <a:xfrm>
            <a:off x="71406" y="71420"/>
            <a:ext cx="8786874" cy="504369"/>
          </a:xfrm>
          <a:prstGeom prst="rect">
            <a:avLst/>
          </a:prstGeom>
          <a:noFill/>
        </p:spPr>
        <p:txBody>
          <a:bodyPr wrap="square" rtlCol="0">
            <a:spAutoFit/>
          </a:bodyPr>
          <a:lstStyle/>
          <a:p>
            <a:r>
              <a:rPr lang="en-US" sz="2400" smtClean="0">
                <a:solidFill>
                  <a:srgbClr val="FF0000"/>
                </a:solidFill>
                <a:latin typeface="黑体" pitchFamily="49" charset="-122"/>
                <a:ea typeface="黑体" pitchFamily="49" charset="-122"/>
              </a:rPr>
              <a:t>[</a:t>
            </a:r>
            <a:r>
              <a:rPr lang="zh-CN" altLang="en-US" sz="2400" smtClean="0">
                <a:solidFill>
                  <a:srgbClr val="FF0000"/>
                </a:solidFill>
                <a:latin typeface="黑体" pitchFamily="49" charset="-122"/>
                <a:ea typeface="黑体" pitchFamily="49" charset="-122"/>
              </a:rPr>
              <a:t>解题过程</a:t>
            </a:r>
            <a:r>
              <a:rPr lang="en-US" sz="2400" smtClean="0">
                <a:solidFill>
                  <a:srgbClr val="FF0000"/>
                </a:solidFill>
                <a:latin typeface="黑体" pitchFamily="49" charset="-122"/>
                <a:ea typeface="黑体" pitchFamily="49" charset="-122"/>
              </a:rPr>
              <a:t>]</a:t>
            </a:r>
            <a:endParaRPr lang="zh-CN" altLang="en-US" sz="2400">
              <a:solidFill>
                <a:srgbClr val="FF0000"/>
              </a:solidFill>
              <a:latin typeface="黑体" pitchFamily="49" charset="-122"/>
              <a:ea typeface="黑体" pitchFamily="49" charset="-122"/>
            </a:endParaRPr>
          </a:p>
        </p:txBody>
      </p:sp>
      <p:graphicFrame>
        <p:nvGraphicFramePr>
          <p:cNvPr id="5" name="表格 4" title=""/>
          <p:cNvGraphicFramePr>
            <a:graphicFrameLocks noGrp="1"/>
          </p:cNvGraphicFramePr>
          <p:nvPr/>
        </p:nvGraphicFramePr>
        <p:xfrm>
          <a:off x="142844" y="714362"/>
          <a:ext cx="8858312" cy="3786214"/>
        </p:xfrm>
        <a:graphic>
          <a:graphicData uri="http://schemas.openxmlformats.org/drawingml/2006/table">
            <a:tbl>
              <a:tblPr/>
              <a:tblGrid>
                <a:gridCol w="5214974"/>
                <a:gridCol w="3643338"/>
              </a:tblGrid>
              <a:tr h="841381">
                <a:tc>
                  <a:txBody>
                    <a:bodyPr vert="horz" wrap="square"/>
                    <a:lstStyle/>
                    <a:p>
                      <a:pPr algn="l">
                        <a:lnSpc>
                          <a:spcPct val="100000"/>
                        </a:lnSpc>
                        <a:spcAft>
                          <a:spcPct val="0"/>
                        </a:spcAft>
                      </a:pPr>
                      <a:r>
                        <a:rPr lang="zh-CN" sz="2400" b="1">
                          <a:latin typeface="宋体" pitchFamily="2" charset="-122"/>
                          <a:ea typeface="宋体" pitchFamily="2" charset="-122"/>
                          <a:cs typeface="Times New Roman"/>
                        </a:rPr>
                        <a:t>第一步</a:t>
                      </a:r>
                      <a:r>
                        <a:rPr lang="en-US" sz="2400" b="1">
                          <a:latin typeface="宋体" pitchFamily="2" charset="-122"/>
                          <a:ea typeface="宋体" pitchFamily="2" charset="-122"/>
                          <a:cs typeface="Times New Roman"/>
                        </a:rPr>
                        <a:t>:</a:t>
                      </a:r>
                      <a:r>
                        <a:rPr lang="zh-CN" sz="2400" b="1">
                          <a:latin typeface="宋体" pitchFamily="2" charset="-122"/>
                          <a:ea typeface="宋体" pitchFamily="2" charset="-122"/>
                          <a:cs typeface="Times New Roman"/>
                        </a:rPr>
                        <a:t>抓住图的标题</a:t>
                      </a:r>
                      <a:r>
                        <a:rPr lang="en-US" sz="2400" b="1">
                          <a:latin typeface="宋体" pitchFamily="2" charset="-122"/>
                          <a:ea typeface="宋体" pitchFamily="2" charset="-122"/>
                          <a:cs typeface="Times New Roman"/>
                        </a:rPr>
                        <a:t>,</a:t>
                      </a:r>
                      <a:r>
                        <a:rPr lang="zh-CN" sz="2400" b="1">
                          <a:latin typeface="宋体" pitchFamily="2" charset="-122"/>
                          <a:ea typeface="宋体" pitchFamily="2" charset="-122"/>
                          <a:cs typeface="Times New Roman"/>
                        </a:rPr>
                        <a:t>获取主题信息</a:t>
                      </a:r>
                      <a:endParaRPr lang="zh-CN" sz="24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l">
                        <a:lnSpc>
                          <a:spcPct val="100000"/>
                        </a:lnSpc>
                        <a:spcAft>
                          <a:spcPct val="0"/>
                        </a:spcAft>
                      </a:pPr>
                      <a:r>
                        <a:rPr lang="zh-CN" sz="2400" b="1">
                          <a:latin typeface="宋体" pitchFamily="2" charset="-122"/>
                          <a:ea typeface="宋体" pitchFamily="2" charset="-122"/>
                          <a:cs typeface="Times New Roman"/>
                        </a:rPr>
                        <a:t>清朝同治年间进口关税收入情况图</a:t>
                      </a:r>
                      <a:endParaRPr lang="zh-CN" sz="24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1381">
                <a:tc>
                  <a:txBody>
                    <a:bodyPr vert="horz" wrap="square"/>
                    <a:lstStyle/>
                    <a:p>
                      <a:pPr algn="l">
                        <a:lnSpc>
                          <a:spcPct val="100000"/>
                        </a:lnSpc>
                        <a:spcAft>
                          <a:spcPct val="0"/>
                        </a:spcAft>
                      </a:pPr>
                      <a:r>
                        <a:rPr lang="zh-CN" sz="2400" b="1">
                          <a:latin typeface="宋体" pitchFamily="2" charset="-122"/>
                          <a:ea typeface="宋体" pitchFamily="2" charset="-122"/>
                          <a:cs typeface="Times New Roman"/>
                        </a:rPr>
                        <a:t>第二步</a:t>
                      </a:r>
                      <a:r>
                        <a:rPr lang="en-US" sz="2400" b="1">
                          <a:latin typeface="宋体" pitchFamily="2" charset="-122"/>
                          <a:ea typeface="宋体" pitchFamily="2" charset="-122"/>
                          <a:cs typeface="Times New Roman"/>
                        </a:rPr>
                        <a:t>:</a:t>
                      </a:r>
                      <a:r>
                        <a:rPr lang="zh-CN" sz="2400" b="1">
                          <a:latin typeface="宋体" pitchFamily="2" charset="-122"/>
                          <a:ea typeface="宋体" pitchFamily="2" charset="-122"/>
                          <a:cs typeface="Times New Roman"/>
                        </a:rPr>
                        <a:t>获取图中的构成要素</a:t>
                      </a:r>
                      <a:r>
                        <a:rPr lang="en-US" sz="2400" b="1">
                          <a:latin typeface="宋体" pitchFamily="2" charset="-122"/>
                          <a:ea typeface="宋体" pitchFamily="2" charset="-122"/>
                          <a:cs typeface="Times New Roman"/>
                        </a:rPr>
                        <a:t>,</a:t>
                      </a:r>
                      <a:r>
                        <a:rPr lang="zh-CN" sz="2400" b="1">
                          <a:latin typeface="宋体" pitchFamily="2" charset="-122"/>
                          <a:ea typeface="宋体" pitchFamily="2" charset="-122"/>
                          <a:cs typeface="Times New Roman"/>
                        </a:rPr>
                        <a:t>尤其是人物、时间和空间信息</a:t>
                      </a:r>
                      <a:endParaRPr lang="zh-CN" sz="24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l">
                        <a:lnSpc>
                          <a:spcPct val="100000"/>
                        </a:lnSpc>
                        <a:spcAft>
                          <a:spcPct val="0"/>
                        </a:spcAft>
                      </a:pPr>
                      <a:r>
                        <a:rPr lang="zh-CN" sz="2400" b="1">
                          <a:latin typeface="宋体" pitchFamily="2" charset="-122"/>
                          <a:ea typeface="宋体" pitchFamily="2" charset="-122"/>
                          <a:cs typeface="Times New Roman"/>
                        </a:rPr>
                        <a:t>表中展示了</a:t>
                      </a:r>
                      <a:r>
                        <a:rPr lang="en-US" sz="2400" b="1">
                          <a:latin typeface="宋体" pitchFamily="2" charset="-122"/>
                          <a:ea typeface="宋体" pitchFamily="2" charset="-122"/>
                          <a:cs typeface="Times New Roman"/>
                        </a:rPr>
                        <a:t>1862</a:t>
                      </a:r>
                      <a:r>
                        <a:rPr lang="zh-CN" sz="2400" b="1">
                          <a:latin typeface="宋体" pitchFamily="2" charset="-122"/>
                          <a:ea typeface="宋体" pitchFamily="2" charset="-122"/>
                          <a:cs typeface="Times New Roman"/>
                        </a:rPr>
                        <a:t>—</a:t>
                      </a:r>
                      <a:r>
                        <a:rPr lang="en-US" sz="2400" b="1">
                          <a:latin typeface="宋体" pitchFamily="2" charset="-122"/>
                          <a:ea typeface="宋体" pitchFamily="2" charset="-122"/>
                          <a:cs typeface="Times New Roman"/>
                        </a:rPr>
                        <a:t>1874</a:t>
                      </a:r>
                      <a:r>
                        <a:rPr lang="zh-CN" sz="2400" b="1">
                          <a:latin typeface="宋体" pitchFamily="2" charset="-122"/>
                          <a:ea typeface="宋体" pitchFamily="2" charset="-122"/>
                          <a:cs typeface="Times New Roman"/>
                        </a:rPr>
                        <a:t>年的关税收入数据</a:t>
                      </a:r>
                      <a:endParaRPr lang="zh-CN" sz="24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3452">
                <a:tc>
                  <a:txBody>
                    <a:bodyPr vert="horz" wrap="square"/>
                    <a:lstStyle/>
                    <a:p>
                      <a:pPr algn="l">
                        <a:lnSpc>
                          <a:spcPct val="100000"/>
                        </a:lnSpc>
                        <a:spcAft>
                          <a:spcPct val="0"/>
                        </a:spcAft>
                      </a:pPr>
                      <a:r>
                        <a:rPr lang="zh-CN" sz="2400" b="1">
                          <a:latin typeface="宋体" pitchFamily="2" charset="-122"/>
                          <a:ea typeface="宋体" pitchFamily="2" charset="-122"/>
                          <a:cs typeface="Times New Roman"/>
                        </a:rPr>
                        <a:t>第三步</a:t>
                      </a:r>
                      <a:r>
                        <a:rPr lang="en-US" sz="2400" b="1">
                          <a:latin typeface="宋体" pitchFamily="2" charset="-122"/>
                          <a:ea typeface="宋体" pitchFamily="2" charset="-122"/>
                          <a:cs typeface="Times New Roman"/>
                        </a:rPr>
                        <a:t>:</a:t>
                      </a:r>
                      <a:r>
                        <a:rPr lang="zh-CN" sz="2400" b="1">
                          <a:latin typeface="宋体" pitchFamily="2" charset="-122"/>
                          <a:ea typeface="宋体" pitchFamily="2" charset="-122"/>
                          <a:cs typeface="Times New Roman"/>
                        </a:rPr>
                        <a:t>上下左右看趋势</a:t>
                      </a:r>
                      <a:endParaRPr lang="zh-CN" sz="2400">
                        <a:latin typeface="宋体" pitchFamily="2" charset="-122"/>
                        <a:ea typeface="宋体" pitchFamily="2" charset="-122"/>
                        <a:cs typeface="Times New Roman"/>
                      </a:endParaRPr>
                    </a:p>
                    <a:p>
                      <a:pPr algn="l">
                        <a:lnSpc>
                          <a:spcPct val="100000"/>
                        </a:lnSpc>
                        <a:spcAft>
                          <a:spcPct val="0"/>
                        </a:spcAft>
                      </a:pPr>
                      <a:r>
                        <a:rPr lang="zh-CN" sz="2400" b="1">
                          <a:latin typeface="宋体" pitchFamily="2" charset="-122"/>
                          <a:ea typeface="宋体" pitchFamily="2" charset="-122"/>
                          <a:cs typeface="Times New Roman"/>
                        </a:rPr>
                        <a:t>关键在于对比各部分数据的变化</a:t>
                      </a:r>
                      <a:r>
                        <a:rPr lang="en-US" sz="2400" b="1">
                          <a:latin typeface="宋体" pitchFamily="2" charset="-122"/>
                          <a:ea typeface="宋体" pitchFamily="2" charset="-122"/>
                          <a:cs typeface="Times New Roman"/>
                        </a:rPr>
                        <a:t>,</a:t>
                      </a:r>
                      <a:r>
                        <a:rPr lang="zh-CN" sz="2400" b="1">
                          <a:latin typeface="宋体" pitchFamily="2" charset="-122"/>
                          <a:ea typeface="宋体" pitchFamily="2" charset="-122"/>
                          <a:cs typeface="Times New Roman"/>
                        </a:rPr>
                        <a:t>根据图中的时空信息</a:t>
                      </a:r>
                      <a:r>
                        <a:rPr lang="en-US" sz="2400" b="1">
                          <a:latin typeface="宋体" pitchFamily="2" charset="-122"/>
                          <a:ea typeface="宋体" pitchFamily="2" charset="-122"/>
                          <a:cs typeface="Times New Roman"/>
                        </a:rPr>
                        <a:t>,</a:t>
                      </a:r>
                      <a:r>
                        <a:rPr lang="zh-CN" sz="2400" b="1">
                          <a:latin typeface="宋体" pitchFamily="2" charset="-122"/>
                          <a:ea typeface="宋体" pitchFamily="2" charset="-122"/>
                          <a:cs typeface="Times New Roman"/>
                        </a:rPr>
                        <a:t>结合时代背景对数据差异进行分析解读</a:t>
                      </a:r>
                      <a:endParaRPr lang="zh-CN" sz="24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l">
                        <a:lnSpc>
                          <a:spcPct val="100000"/>
                        </a:lnSpc>
                        <a:spcAft>
                          <a:spcPct val="0"/>
                        </a:spcAft>
                      </a:pPr>
                      <a:r>
                        <a:rPr lang="zh-CN" sz="2400" b="1">
                          <a:latin typeface="宋体" pitchFamily="2" charset="-122"/>
                          <a:ea typeface="宋体" pitchFamily="2" charset="-122"/>
                          <a:cs typeface="Times New Roman"/>
                        </a:rPr>
                        <a:t>根据图中信息可知</a:t>
                      </a:r>
                      <a:r>
                        <a:rPr lang="en-US" sz="2400" b="1">
                          <a:latin typeface="宋体" pitchFamily="2" charset="-122"/>
                          <a:ea typeface="宋体" pitchFamily="2" charset="-122"/>
                          <a:cs typeface="Times New Roman"/>
                        </a:rPr>
                        <a:t>,</a:t>
                      </a:r>
                      <a:r>
                        <a:rPr lang="zh-CN" sz="2400" b="1">
                          <a:latin typeface="宋体" pitchFamily="2" charset="-122"/>
                          <a:ea typeface="宋体" pitchFamily="2" charset="-122"/>
                          <a:cs typeface="Times New Roman"/>
                        </a:rPr>
                        <a:t>这一时期进口关税整体处于上升趋势</a:t>
                      </a:r>
                      <a:r>
                        <a:rPr lang="en-US" sz="2400" b="1">
                          <a:latin typeface="宋体" pitchFamily="2" charset="-122"/>
                          <a:ea typeface="宋体" pitchFamily="2" charset="-122"/>
                          <a:cs typeface="Times New Roman"/>
                        </a:rPr>
                        <a:t>,</a:t>
                      </a:r>
                      <a:r>
                        <a:rPr lang="zh-CN" sz="2400" b="1">
                          <a:latin typeface="宋体" pitchFamily="2" charset="-122"/>
                          <a:ea typeface="宋体" pitchFamily="2" charset="-122"/>
                          <a:cs typeface="Times New Roman"/>
                        </a:rPr>
                        <a:t>进口货物增多</a:t>
                      </a:r>
                      <a:r>
                        <a:rPr lang="en-US" sz="2400" b="1">
                          <a:latin typeface="宋体" pitchFamily="2" charset="-122"/>
                          <a:ea typeface="宋体" pitchFamily="2" charset="-122"/>
                          <a:cs typeface="Times New Roman"/>
                        </a:rPr>
                        <a:t>,</a:t>
                      </a:r>
                      <a:r>
                        <a:rPr lang="zh-CN" sz="2400" b="1">
                          <a:latin typeface="宋体" pitchFamily="2" charset="-122"/>
                          <a:ea typeface="宋体" pitchFamily="2" charset="-122"/>
                          <a:cs typeface="Times New Roman"/>
                        </a:rPr>
                        <a:t>说明中国逐渐卷入资本主义世界市场</a:t>
                      </a:r>
                      <a:r>
                        <a:rPr lang="en-US" sz="2400" b="1">
                          <a:latin typeface="宋体" pitchFamily="2" charset="-122"/>
                          <a:ea typeface="宋体" pitchFamily="2" charset="-122"/>
                          <a:cs typeface="Times New Roman"/>
                        </a:rPr>
                        <a:t>,D</a:t>
                      </a:r>
                      <a:r>
                        <a:rPr lang="zh-CN" sz="2400" b="1">
                          <a:latin typeface="宋体" pitchFamily="2" charset="-122"/>
                          <a:ea typeface="宋体" pitchFamily="2" charset="-122"/>
                          <a:cs typeface="Times New Roman"/>
                        </a:rPr>
                        <a:t>项正确</a:t>
                      </a:r>
                      <a:endParaRPr lang="zh-CN" sz="24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cove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5" title=""/>
          <p:cNvGrpSpPr/>
          <p:nvPr/>
        </p:nvGrpSpPr>
        <p:grpSpPr>
          <a:xfrm>
            <a:off x="3214678" y="142858"/>
            <a:ext cx="1928826" cy="500066"/>
            <a:chOff x="3286116" y="785800"/>
            <a:chExt cx="1928826" cy="500066"/>
          </a:xfrm>
        </p:grpSpPr>
        <p:sp>
          <p:nvSpPr>
            <p:cNvPr id="7" name="矩形 6"/>
            <p:cNvSpPr/>
            <p:nvPr/>
          </p:nvSpPr>
          <p:spPr>
            <a:xfrm>
              <a:off x="3286116" y="785800"/>
              <a:ext cx="214314" cy="500066"/>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571868" y="785800"/>
              <a:ext cx="1643074" cy="50006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3643306" y="801574"/>
              <a:ext cx="1571636" cy="438572"/>
            </a:xfrm>
            <a:prstGeom prst="rect">
              <a:avLst/>
            </a:prstGeom>
            <a:noFill/>
          </p:spPr>
          <p:txBody>
            <a:bodyPr wrap="square" lIns="68571" tIns="34285" rIns="68571" bIns="34285" rtlCol="0">
              <a:spAutoFit/>
            </a:bodyPr>
            <a:lstStyle/>
            <a:p>
              <a:pPr>
                <a:lnSpc>
                  <a:spcPct val="100000"/>
                </a:lnSpc>
              </a:pPr>
              <a:r>
                <a:rPr lang="zh-CN" altLang="en-US" sz="2400" smtClean="0">
                  <a:solidFill>
                    <a:schemeClr val="bg1"/>
                  </a:solidFill>
                  <a:effectLst>
                    <a:outerShdw blurRad="38100" dist="38100" dir="2700000" algn="tl">
                      <a:srgbClr val="000000">
                        <a:alpha val="43137"/>
                      </a:srgbClr>
                    </a:outerShdw>
                  </a:effectLst>
                  <a:latin typeface="黑体" pitchFamily="49" charset="-122"/>
                  <a:ea typeface="黑体" pitchFamily="49" charset="-122"/>
                </a:rPr>
                <a:t>对应练习</a:t>
              </a:r>
              <a:endParaRPr lang="en-US" altLang="zh-CN" sz="2400" smtClean="0">
                <a:solidFill>
                  <a:schemeClr val="bg1"/>
                </a:solidFill>
                <a:effectLst>
                  <a:outerShdw blurRad="38100" dist="38100" dir="2700000" algn="tl">
                    <a:srgbClr val="000000">
                      <a:alpha val="43137"/>
                    </a:srgbClr>
                  </a:outerShdw>
                </a:effectLst>
                <a:latin typeface="黑体" pitchFamily="49" charset="-122"/>
                <a:ea typeface="黑体" pitchFamily="49" charset="-122"/>
              </a:endParaRPr>
            </a:p>
          </p:txBody>
        </p:sp>
      </p:grpSp>
      <p:sp>
        <p:nvSpPr>
          <p:cNvPr id="10" name="TextBox 9" title=""/>
          <p:cNvSpPr txBox="1"/>
          <p:nvPr/>
        </p:nvSpPr>
        <p:spPr>
          <a:xfrm>
            <a:off x="142876" y="831135"/>
            <a:ext cx="8858280" cy="2787814"/>
          </a:xfrm>
          <a:prstGeom prst="rect">
            <a:avLst/>
          </a:prstGeom>
          <a:noFill/>
        </p:spPr>
        <p:txBody>
          <a:bodyPr wrap="square" rtlCol="0">
            <a:spAutoFit/>
          </a:bodyPr>
          <a:lstStyle/>
          <a:p>
            <a:r>
              <a:rPr lang="en-US" sz="2300" smtClean="0"/>
              <a:t>1.</a:t>
            </a:r>
            <a:r>
              <a:rPr lang="zh-CN" altLang="en-US" sz="2300" smtClean="0"/>
              <a:t>下面为先秦部分著作引用</a:t>
            </a:r>
            <a:r>
              <a:rPr lang="en-US" altLang="zh-CN" sz="2300" smtClean="0"/>
              <a:t>《</a:t>
            </a:r>
            <a:r>
              <a:rPr lang="zh-CN" altLang="en-US" sz="2300" smtClean="0"/>
              <a:t>论语</a:t>
            </a:r>
            <a:r>
              <a:rPr lang="en-US" altLang="zh-CN" sz="2300" smtClean="0"/>
              <a:t>》</a:t>
            </a:r>
            <a:r>
              <a:rPr lang="zh-CN" altLang="en-US" sz="2300" smtClean="0"/>
              <a:t>中语句次数的统计图</a:t>
            </a:r>
            <a:r>
              <a:rPr lang="en-US" sz="2300" smtClean="0"/>
              <a:t>(</a:t>
            </a:r>
            <a:r>
              <a:rPr lang="zh-CN" altLang="en-US" sz="2300" smtClean="0"/>
              <a:t>单位</a:t>
            </a:r>
            <a:r>
              <a:rPr lang="en-US" sz="2300" smtClean="0"/>
              <a:t>:</a:t>
            </a:r>
            <a:r>
              <a:rPr lang="zh-CN" altLang="en-US" sz="2300" smtClean="0"/>
              <a:t>次</a:t>
            </a:r>
            <a:r>
              <a:rPr lang="en-US" sz="2300" smtClean="0"/>
              <a:t>)</a:t>
            </a:r>
            <a:r>
              <a:rPr lang="zh-CN" altLang="en-US" sz="2300" smtClean="0"/>
              <a:t>。这可用来说明</a:t>
            </a:r>
            <a:r>
              <a:rPr lang="en-US" sz="2300" smtClean="0"/>
              <a:t>(</a:t>
            </a:r>
            <a:r>
              <a:rPr lang="zh-CN" altLang="en-US" sz="2300" smtClean="0"/>
              <a:t>　　</a:t>
            </a:r>
            <a:r>
              <a:rPr lang="en-US" sz="2300" smtClean="0"/>
              <a:t>)</a:t>
            </a:r>
          </a:p>
          <a:p>
            <a:r>
              <a:rPr lang="en-US" sz="2300" smtClean="0"/>
              <a:t>A.</a:t>
            </a:r>
            <a:r>
              <a:rPr lang="zh-CN" altLang="en-US" sz="2300" smtClean="0"/>
              <a:t>儒学思想的正统地位较稳固</a:t>
            </a:r>
          </a:p>
          <a:p>
            <a:r>
              <a:rPr lang="en-US" sz="2300" smtClean="0"/>
              <a:t>B.</a:t>
            </a:r>
            <a:r>
              <a:rPr lang="zh-CN" altLang="en-US" sz="2300" smtClean="0"/>
              <a:t>百家争鸣有利于促进思想交流</a:t>
            </a:r>
          </a:p>
          <a:p>
            <a:r>
              <a:rPr lang="en-US" sz="2300" smtClean="0"/>
              <a:t>C.</a:t>
            </a:r>
            <a:r>
              <a:rPr lang="zh-CN" altLang="en-US" sz="2300" smtClean="0"/>
              <a:t>国家统一趋势影响学术发展</a:t>
            </a:r>
          </a:p>
          <a:p>
            <a:r>
              <a:rPr lang="en-US" sz="2300" smtClean="0"/>
              <a:t>D.</a:t>
            </a:r>
            <a:r>
              <a:rPr lang="zh-CN" altLang="en-US" sz="2300" smtClean="0"/>
              <a:t>诸子思想间的隔阂逐渐消弭</a:t>
            </a:r>
          </a:p>
        </p:txBody>
      </p:sp>
      <p:sp>
        <p:nvSpPr>
          <p:cNvPr id="11" name="TextBox 10" title=""/>
          <p:cNvSpPr txBox="1"/>
          <p:nvPr/>
        </p:nvSpPr>
        <p:spPr>
          <a:xfrm>
            <a:off x="2229786" y="1102032"/>
            <a:ext cx="1000132" cy="779059"/>
          </a:xfrm>
          <a:prstGeom prst="rect">
            <a:avLst/>
          </a:prstGeom>
          <a:noFill/>
        </p:spPr>
        <p:txBody>
          <a:bodyPr wrap="square" rtlCol="0">
            <a:spAutoFit/>
          </a:bodyPr>
          <a:lstStyle/>
          <a:p>
            <a:r>
              <a:rPr lang="en-US" altLang="zh-CN" sz="4000" smtClean="0">
                <a:solidFill>
                  <a:srgbClr val="FF0000"/>
                </a:solidFill>
              </a:rPr>
              <a:t>B</a:t>
            </a:r>
            <a:endParaRPr lang="zh-CN" altLang="en-US" sz="4000" smtClean="0">
              <a:solidFill>
                <a:srgbClr val="FF0000"/>
              </a:solidFill>
            </a:endParaRPr>
          </a:p>
        </p:txBody>
      </p:sp>
      <p:pic>
        <p:nvPicPr>
          <p:cNvPr id="12" name="M24Z2LLS32.eps" title=""/>
          <p:cNvPicPr/>
          <p:nvPr/>
        </p:nvPicPr>
        <p:blipFill>
          <a:blip r:embed="rId2">
            <a:clrChange>
              <a:clrFrom>
                <a:srgbClr val="FFFFFF"/>
              </a:clrFrom>
              <a:clrTo>
                <a:srgbClr val="FFFFFF">
                  <a:alpha val="0"/>
                </a:srgbClr>
              </a:clrTo>
            </a:clrChange>
          </a:blip>
          <a:stretch>
            <a:fillRect/>
          </a:stretch>
        </p:blipFill>
        <p:spPr>
          <a:xfrm>
            <a:off x="4572000" y="1643056"/>
            <a:ext cx="4429156" cy="1867690"/>
          </a:xfrm>
          <a:prstGeom prst="rect">
            <a:avLst/>
          </a:prstGeom>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TextBox 2" title=""/>
          <p:cNvSpPr txBox="1"/>
          <p:nvPr/>
        </p:nvSpPr>
        <p:spPr>
          <a:xfrm>
            <a:off x="127604" y="408568"/>
            <a:ext cx="8929750" cy="2862322"/>
          </a:xfrm>
          <a:prstGeom prst="rect">
            <a:avLst/>
          </a:prstGeom>
          <a:noFill/>
        </p:spPr>
        <p:txBody>
          <a:bodyPr wrap="square" rtlCol="0">
            <a:spAutoFit/>
          </a:bodyPr>
          <a:lstStyle/>
          <a:p>
            <a:pPr>
              <a:lnSpc>
                <a:spcPct val="150000"/>
              </a:lnSpc>
            </a:pPr>
            <a:r>
              <a:rPr lang="zh-CN" altLang="en-US" sz="2400" smtClean="0">
                <a:solidFill>
                  <a:srgbClr val="FF0000"/>
                </a:solidFill>
                <a:latin typeface="黑体" pitchFamily="49" charset="-122"/>
                <a:ea typeface="黑体" pitchFamily="49" charset="-122"/>
              </a:rPr>
              <a:t>解析</a:t>
            </a:r>
            <a:r>
              <a:rPr lang="en-US" sz="2400" smtClean="0">
                <a:solidFill>
                  <a:srgbClr val="FF0000"/>
                </a:solidFill>
                <a:latin typeface="黑体" pitchFamily="49" charset="-122"/>
                <a:ea typeface="黑体" pitchFamily="49" charset="-122"/>
              </a:rPr>
              <a:t>:B</a:t>
            </a:r>
            <a:r>
              <a:rPr lang="zh-CN" altLang="en-US" sz="2400" smtClean="0">
                <a:latin typeface="楷体" pitchFamily="49" charset="-122"/>
                <a:ea typeface="楷体" pitchFamily="49" charset="-122"/>
              </a:rPr>
              <a:t>　材料中的著作为春秋战国时期属于不同思想流派的著作</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这些著作引用</a:t>
            </a:r>
            <a:r>
              <a:rPr lang="en-US" altLang="zh-CN" sz="2400" smtClean="0">
                <a:latin typeface="楷体" pitchFamily="49" charset="-122"/>
                <a:ea typeface="楷体" pitchFamily="49" charset="-122"/>
              </a:rPr>
              <a:t>《</a:t>
            </a:r>
            <a:r>
              <a:rPr lang="zh-CN" altLang="en-US" sz="2400" smtClean="0">
                <a:latin typeface="楷体" pitchFamily="49" charset="-122"/>
                <a:ea typeface="楷体" pitchFamily="49" charset="-122"/>
              </a:rPr>
              <a:t>论语</a:t>
            </a:r>
            <a:r>
              <a:rPr lang="en-US" altLang="zh-CN" sz="2400" smtClean="0">
                <a:latin typeface="楷体" pitchFamily="49" charset="-122"/>
                <a:ea typeface="楷体" pitchFamily="49" charset="-122"/>
              </a:rPr>
              <a:t>》</a:t>
            </a:r>
            <a:r>
              <a:rPr lang="zh-CN" altLang="en-US" sz="2400" smtClean="0">
                <a:latin typeface="楷体" pitchFamily="49" charset="-122"/>
                <a:ea typeface="楷体" pitchFamily="49" charset="-122"/>
              </a:rPr>
              <a:t>中的语句</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体现出不同学派相互影响</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这有利于促进思想交流</a:t>
            </a:r>
            <a:r>
              <a:rPr lang="en-US" sz="2400" smtClean="0">
                <a:latin typeface="楷体" pitchFamily="49" charset="-122"/>
                <a:ea typeface="楷体" pitchFamily="49" charset="-122"/>
              </a:rPr>
              <a:t>,B</a:t>
            </a:r>
            <a:r>
              <a:rPr lang="zh-CN" altLang="en-US" sz="2400" smtClean="0">
                <a:latin typeface="楷体" pitchFamily="49" charset="-122"/>
                <a:ea typeface="楷体" pitchFamily="49" charset="-122"/>
              </a:rPr>
              <a:t>项正确</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儒学思想的正统地位确立是在汉武帝</a:t>
            </a:r>
            <a:r>
              <a:rPr lang="zh-CN" altLang="en-US" sz="2400" spc="-50" smtClean="0">
                <a:latin typeface="楷体" pitchFamily="49" charset="-122"/>
                <a:ea typeface="楷体" pitchFamily="49" charset="-122"/>
              </a:rPr>
              <a:t>时期</a:t>
            </a:r>
            <a:r>
              <a:rPr lang="en-US" sz="2400" spc="-50" smtClean="0">
                <a:latin typeface="楷体" pitchFamily="49" charset="-122"/>
                <a:ea typeface="楷体" pitchFamily="49" charset="-122"/>
              </a:rPr>
              <a:t>,</a:t>
            </a:r>
            <a:r>
              <a:rPr lang="zh-CN" altLang="en-US" sz="2400" spc="-50" smtClean="0">
                <a:latin typeface="楷体" pitchFamily="49" charset="-122"/>
                <a:ea typeface="楷体" pitchFamily="49" charset="-122"/>
              </a:rPr>
              <a:t>排除</a:t>
            </a:r>
            <a:r>
              <a:rPr lang="en-US" sz="2400" spc="-50" smtClean="0">
                <a:latin typeface="楷体" pitchFamily="49" charset="-122"/>
                <a:ea typeface="楷体" pitchFamily="49" charset="-122"/>
              </a:rPr>
              <a:t>A</a:t>
            </a:r>
            <a:r>
              <a:rPr lang="zh-CN" altLang="en-US" sz="2400" spc="-50" smtClean="0">
                <a:latin typeface="楷体" pitchFamily="49" charset="-122"/>
                <a:ea typeface="楷体" pitchFamily="49" charset="-122"/>
              </a:rPr>
              <a:t>项</a:t>
            </a:r>
            <a:r>
              <a:rPr lang="en-US" sz="2400" spc="-50" smtClean="0">
                <a:latin typeface="楷体" pitchFamily="49" charset="-122"/>
                <a:ea typeface="楷体" pitchFamily="49" charset="-122"/>
              </a:rPr>
              <a:t>;</a:t>
            </a:r>
            <a:r>
              <a:rPr lang="zh-CN" altLang="en-US" sz="2400" spc="-50" smtClean="0">
                <a:latin typeface="楷体" pitchFamily="49" charset="-122"/>
                <a:ea typeface="楷体" pitchFamily="49" charset="-122"/>
              </a:rPr>
              <a:t>春秋战国时期处于分裂局面</a:t>
            </a:r>
            <a:r>
              <a:rPr lang="en-US" sz="2400" spc="-50" smtClean="0">
                <a:latin typeface="楷体" pitchFamily="49" charset="-122"/>
                <a:ea typeface="楷体" pitchFamily="49" charset="-122"/>
              </a:rPr>
              <a:t>,</a:t>
            </a:r>
            <a:r>
              <a:rPr lang="zh-CN" altLang="en-US" sz="2400" spc="-50" smtClean="0">
                <a:latin typeface="楷体" pitchFamily="49" charset="-122"/>
                <a:ea typeface="楷体" pitchFamily="49" charset="-122"/>
              </a:rPr>
              <a:t>排除</a:t>
            </a:r>
            <a:r>
              <a:rPr lang="en-US" sz="2400" spc="-50" smtClean="0">
                <a:latin typeface="楷体" pitchFamily="49" charset="-122"/>
                <a:ea typeface="楷体" pitchFamily="49" charset="-122"/>
              </a:rPr>
              <a:t>C</a:t>
            </a:r>
            <a:r>
              <a:rPr lang="zh-CN" altLang="en-US" sz="2400" spc="-50" smtClean="0">
                <a:latin typeface="楷体" pitchFamily="49" charset="-122"/>
                <a:ea typeface="楷体" pitchFamily="49" charset="-122"/>
              </a:rPr>
              <a:t>项</a:t>
            </a:r>
            <a:r>
              <a:rPr lang="en-US" sz="2400" spc="-50" smtClean="0">
                <a:latin typeface="楷体" pitchFamily="49" charset="-122"/>
                <a:ea typeface="楷体" pitchFamily="49" charset="-122"/>
              </a:rPr>
              <a:t>;D</a:t>
            </a:r>
            <a:r>
              <a:rPr lang="zh-CN" altLang="en-US" sz="2400" spc="-50" smtClean="0">
                <a:latin typeface="楷体" pitchFamily="49" charset="-122"/>
                <a:ea typeface="楷体" pitchFamily="49" charset="-122"/>
              </a:rPr>
              <a:t>项说法错误</a:t>
            </a:r>
            <a:r>
              <a:rPr lang="en-US" sz="2400" spc="-50" smtClean="0">
                <a:latin typeface="楷体" pitchFamily="49" charset="-122"/>
                <a:ea typeface="楷体" pitchFamily="49" charset="-122"/>
              </a:rPr>
              <a:t>,</a:t>
            </a:r>
            <a:r>
              <a:rPr lang="zh-CN" altLang="en-US" sz="2400" smtClean="0">
                <a:latin typeface="楷体" pitchFamily="49" charset="-122"/>
                <a:ea typeface="楷体" pitchFamily="49" charset="-122"/>
              </a:rPr>
              <a:t>排除。</a:t>
            </a:r>
            <a:endParaRPr lang="zh-CN" altLang="en-US" sz="2400">
              <a:latin typeface="楷体" pitchFamily="49" charset="-122"/>
              <a:ea typeface="楷体" pitchFamily="49" charset="-122"/>
            </a:endParaRPr>
          </a:p>
        </p:txBody>
      </p:sp>
    </p:spTree>
  </p:cSld>
  <p:clrMapOvr>
    <a:masterClrMapping/>
  </p:clrMapOvr>
  <p:transition>
    <p:strips dir="ru"/>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3" title=""/>
          <p:cNvSpPr txBox="1"/>
          <p:nvPr/>
        </p:nvSpPr>
        <p:spPr>
          <a:xfrm>
            <a:off x="71406" y="150198"/>
            <a:ext cx="8929750" cy="2492990"/>
          </a:xfrm>
          <a:prstGeom prst="rect">
            <a:avLst/>
          </a:prstGeom>
          <a:noFill/>
        </p:spPr>
        <p:txBody>
          <a:bodyPr wrap="square" rtlCol="0">
            <a:spAutoFit/>
          </a:bodyPr>
          <a:lstStyle/>
          <a:p>
            <a:pPr algn="dist"/>
            <a:r>
              <a:rPr lang="en-US" sz="2400" smtClean="0"/>
              <a:t>2.</a:t>
            </a:r>
            <a:r>
              <a:rPr lang="zh-CN" altLang="en-US" sz="2400" smtClean="0"/>
              <a:t>从宋太祖建隆元年</a:t>
            </a:r>
            <a:r>
              <a:rPr lang="en-US" sz="2400" smtClean="0"/>
              <a:t>(960</a:t>
            </a:r>
            <a:r>
              <a:rPr lang="zh-CN" altLang="en-US" sz="2400" smtClean="0"/>
              <a:t>年</a:t>
            </a:r>
            <a:r>
              <a:rPr lang="en-US" sz="2400" smtClean="0"/>
              <a:t>)</a:t>
            </a:r>
            <a:r>
              <a:rPr lang="zh-CN" altLang="en-US" sz="2400" smtClean="0"/>
              <a:t>开始到宋神宗元丰五年</a:t>
            </a:r>
            <a:r>
              <a:rPr lang="en-US" sz="2400" smtClean="0"/>
              <a:t>(1082</a:t>
            </a:r>
            <a:r>
              <a:rPr lang="zh-CN" altLang="en-US" sz="2400" smtClean="0"/>
              <a:t>年</a:t>
            </a:r>
            <a:r>
              <a:rPr lang="en-US" sz="2400" smtClean="0"/>
              <a:t>)</a:t>
            </a:r>
            <a:r>
              <a:rPr lang="zh-CN" altLang="en-US" sz="2400" smtClean="0"/>
              <a:t>废止三司使</a:t>
            </a:r>
            <a:r>
              <a:rPr lang="en-US" sz="2400" smtClean="0"/>
              <a:t>,</a:t>
            </a:r>
            <a:r>
              <a:rPr lang="zh-CN" altLang="en-US" sz="2400" smtClean="0"/>
              <a:t>共有</a:t>
            </a:r>
            <a:r>
              <a:rPr lang="en-US" sz="2400" smtClean="0"/>
              <a:t>89</a:t>
            </a:r>
            <a:r>
              <a:rPr lang="zh-CN" altLang="en-US" sz="2400" smtClean="0"/>
              <a:t>人担任三司使</a:t>
            </a:r>
            <a:r>
              <a:rPr lang="en-US" sz="2400" smtClean="0"/>
              <a:t>,</a:t>
            </a:r>
            <a:r>
              <a:rPr lang="zh-CN" altLang="en-US" sz="2400" smtClean="0"/>
              <a:t>任命</a:t>
            </a:r>
            <a:r>
              <a:rPr lang="en-US" sz="2400" smtClean="0"/>
              <a:t>96</a:t>
            </a:r>
            <a:r>
              <a:rPr lang="zh-CN" altLang="en-US" sz="2400" smtClean="0"/>
              <a:t>次</a:t>
            </a:r>
            <a:r>
              <a:rPr lang="en-US" sz="2400" smtClean="0"/>
              <a:t>,</a:t>
            </a:r>
            <a:r>
              <a:rPr lang="zh-CN" altLang="en-US" sz="2400" smtClean="0"/>
              <a:t>任期情况如下图所示。</a:t>
            </a:r>
            <a:endParaRPr lang="en-US" altLang="zh-CN" sz="2400" smtClean="0"/>
          </a:p>
          <a:p>
            <a:r>
              <a:rPr lang="zh-CN" altLang="en-US" sz="2400" smtClean="0"/>
              <a:t>据此可推知</a:t>
            </a:r>
            <a:r>
              <a:rPr lang="en-US" sz="2400" smtClean="0"/>
              <a:t>,</a:t>
            </a:r>
            <a:r>
              <a:rPr lang="zh-CN" altLang="en-US" sz="2400" smtClean="0"/>
              <a:t>北宋时期</a:t>
            </a:r>
            <a:r>
              <a:rPr lang="en-US" sz="2400" smtClean="0"/>
              <a:t>(</a:t>
            </a:r>
            <a:r>
              <a:rPr lang="zh-CN" altLang="en-US" sz="2400" smtClean="0"/>
              <a:t>　　</a:t>
            </a:r>
            <a:r>
              <a:rPr lang="en-US" sz="2400" smtClean="0"/>
              <a:t>)</a:t>
            </a:r>
          </a:p>
          <a:p>
            <a:r>
              <a:rPr lang="en-US" sz="2400" smtClean="0"/>
              <a:t>A.</a:t>
            </a:r>
            <a:r>
              <a:rPr lang="zh-CN" altLang="en-US" sz="2400" smtClean="0"/>
              <a:t>经济状况不断恶化</a:t>
            </a:r>
            <a:r>
              <a:rPr lang="en-US" sz="2400" smtClean="0"/>
              <a:t>	B.</a:t>
            </a:r>
            <a:r>
              <a:rPr lang="zh-CN" altLang="en-US" sz="2400" smtClean="0"/>
              <a:t>官僚机构较为庞杂</a:t>
            </a:r>
          </a:p>
          <a:p>
            <a:r>
              <a:rPr lang="en-US" sz="2400" smtClean="0"/>
              <a:t>C.</a:t>
            </a:r>
            <a:r>
              <a:rPr lang="zh-CN" altLang="en-US" sz="2400" smtClean="0"/>
              <a:t>财权仍由皇帝掌控</a:t>
            </a:r>
            <a:r>
              <a:rPr lang="en-US" sz="2400" smtClean="0"/>
              <a:t>	D.</a:t>
            </a:r>
            <a:r>
              <a:rPr lang="zh-CN" altLang="en-US" sz="2400" smtClean="0"/>
              <a:t>宰相权力日益分散</a:t>
            </a:r>
          </a:p>
        </p:txBody>
      </p:sp>
      <p:sp>
        <p:nvSpPr>
          <p:cNvPr id="5" name="TextBox 4" title=""/>
          <p:cNvSpPr txBox="1"/>
          <p:nvPr/>
        </p:nvSpPr>
        <p:spPr>
          <a:xfrm>
            <a:off x="3342314" y="936296"/>
            <a:ext cx="1000132" cy="779059"/>
          </a:xfrm>
          <a:prstGeom prst="rect">
            <a:avLst/>
          </a:prstGeom>
          <a:noFill/>
        </p:spPr>
        <p:txBody>
          <a:bodyPr wrap="square" rtlCol="0">
            <a:spAutoFit/>
          </a:bodyPr>
          <a:lstStyle/>
          <a:p>
            <a:r>
              <a:rPr lang="en-US" altLang="zh-CN" sz="4000" smtClean="0">
                <a:solidFill>
                  <a:srgbClr val="FF0000"/>
                </a:solidFill>
              </a:rPr>
              <a:t>C</a:t>
            </a:r>
            <a:endParaRPr lang="zh-CN" altLang="en-US" sz="4000" smtClean="0">
              <a:solidFill>
                <a:srgbClr val="FF0000"/>
              </a:solidFill>
            </a:endParaRPr>
          </a:p>
        </p:txBody>
      </p:sp>
      <p:pic>
        <p:nvPicPr>
          <p:cNvPr id="9" name="M24Z2LLS33.eps" title=""/>
          <p:cNvPicPr/>
          <p:nvPr/>
        </p:nvPicPr>
        <p:blipFill>
          <a:blip r:embed="rId2">
            <a:clrChange>
              <a:clrFrom>
                <a:srgbClr val="FFFFFF"/>
              </a:clrFrom>
              <a:clrTo>
                <a:srgbClr val="FFFFFF">
                  <a:alpha val="0"/>
                </a:srgbClr>
              </a:clrTo>
            </a:clrChange>
          </a:blip>
          <a:stretch>
            <a:fillRect/>
          </a:stretch>
        </p:blipFill>
        <p:spPr>
          <a:xfrm>
            <a:off x="2500298" y="2643188"/>
            <a:ext cx="3929090" cy="2412432"/>
          </a:xfrm>
          <a:prstGeom prst="rect">
            <a:avLst/>
          </a:prstGeom>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TextBox 2" title=""/>
          <p:cNvSpPr txBox="1"/>
          <p:nvPr/>
        </p:nvSpPr>
        <p:spPr>
          <a:xfrm>
            <a:off x="142844" y="305736"/>
            <a:ext cx="8929750" cy="3860662"/>
          </a:xfrm>
          <a:prstGeom prst="rect">
            <a:avLst/>
          </a:prstGeom>
          <a:noFill/>
        </p:spPr>
        <p:txBody>
          <a:bodyPr wrap="square" lIns="68571" tIns="34285" rIns="68571" bIns="34285" rtlCol="0">
            <a:spAutoFit/>
          </a:bodyPr>
          <a:lstStyle/>
          <a:p>
            <a:pPr>
              <a:lnSpc>
                <a:spcPct val="150000"/>
              </a:lnSpc>
            </a:pPr>
            <a:r>
              <a:rPr lang="zh-CN" altLang="en-US" sz="2400" smtClean="0">
                <a:solidFill>
                  <a:srgbClr val="FF0000"/>
                </a:solidFill>
                <a:latin typeface="黑体" pitchFamily="49" charset="-122"/>
                <a:ea typeface="黑体" pitchFamily="49" charset="-122"/>
              </a:rPr>
              <a:t>解析</a:t>
            </a:r>
            <a:r>
              <a:rPr lang="en-US" sz="2400" smtClean="0">
                <a:solidFill>
                  <a:srgbClr val="FF0000"/>
                </a:solidFill>
                <a:latin typeface="黑体" pitchFamily="49" charset="-122"/>
                <a:ea typeface="黑体" pitchFamily="49" charset="-122"/>
              </a:rPr>
              <a:t>:C</a:t>
            </a:r>
            <a:r>
              <a:rPr lang="zh-CN" altLang="en-US" sz="2400" smtClean="0">
                <a:latin typeface="楷体" pitchFamily="49" charset="-122"/>
                <a:ea typeface="楷体" pitchFamily="49" charset="-122"/>
              </a:rPr>
              <a:t>　从题干信息可以看出</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北宋时期三司使的任命频繁</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说明三司使的权力较大</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涉及国家的财政管理</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频繁更换三司使</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表明皇帝对财政权力的高度重视和控制</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防止权力过于集中在某一官员手中</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因此</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北宋时期财权仍由皇帝掌控</a:t>
            </a:r>
            <a:r>
              <a:rPr lang="en-US" sz="2400" smtClean="0">
                <a:latin typeface="楷体" pitchFamily="49" charset="-122"/>
                <a:ea typeface="楷体" pitchFamily="49" charset="-122"/>
              </a:rPr>
              <a:t>,C</a:t>
            </a:r>
            <a:r>
              <a:rPr lang="zh-CN" altLang="en-US" sz="2400" smtClean="0">
                <a:latin typeface="楷体" pitchFamily="49" charset="-122"/>
                <a:ea typeface="楷体" pitchFamily="49" charset="-122"/>
              </a:rPr>
              <a:t>项正确</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频繁更换三司使的主要目的是加强皇权</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并非经济状况不断恶化的反映</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排除</a:t>
            </a:r>
            <a:r>
              <a:rPr lang="en-US" sz="2400" smtClean="0">
                <a:latin typeface="楷体" pitchFamily="49" charset="-122"/>
                <a:ea typeface="楷体" pitchFamily="49" charset="-122"/>
              </a:rPr>
              <a:t>A</a:t>
            </a:r>
            <a:r>
              <a:rPr lang="zh-CN" altLang="en-US" sz="2400" smtClean="0">
                <a:latin typeface="楷体" pitchFamily="49" charset="-122"/>
                <a:ea typeface="楷体" pitchFamily="49" charset="-122"/>
              </a:rPr>
              <a:t>项</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官僚机构较为庞杂和频繁更换三司使无关</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排除</a:t>
            </a:r>
            <a:r>
              <a:rPr lang="en-US" sz="2400" smtClean="0">
                <a:latin typeface="楷体" pitchFamily="49" charset="-122"/>
                <a:ea typeface="楷体" pitchFamily="49" charset="-122"/>
              </a:rPr>
              <a:t>B</a:t>
            </a:r>
            <a:r>
              <a:rPr lang="zh-CN" altLang="en-US" sz="2400" smtClean="0">
                <a:latin typeface="楷体" pitchFamily="49" charset="-122"/>
                <a:ea typeface="楷体" pitchFamily="49" charset="-122"/>
              </a:rPr>
              <a:t>项</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三司使更换和宰相权力日益分散无关</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排除</a:t>
            </a:r>
            <a:r>
              <a:rPr lang="en-US" sz="2400" smtClean="0">
                <a:latin typeface="楷体" pitchFamily="49" charset="-122"/>
                <a:ea typeface="楷体" pitchFamily="49" charset="-122"/>
              </a:rPr>
              <a:t>D</a:t>
            </a:r>
            <a:r>
              <a:rPr lang="zh-CN" altLang="en-US" sz="2400" smtClean="0">
                <a:latin typeface="楷体" pitchFamily="49" charset="-122"/>
                <a:ea typeface="楷体" pitchFamily="49" charset="-122"/>
              </a:rPr>
              <a:t>项。</a:t>
            </a:r>
            <a:endParaRPr lang="zh-CN" altLang="en-US" sz="2400">
              <a:latin typeface="楷体" pitchFamily="49" charset="-122"/>
              <a:ea typeface="楷体" pitchFamily="49" charset="-122"/>
            </a:endParaRPr>
          </a:p>
        </p:txBody>
      </p:sp>
      <p:pic>
        <p:nvPicPr>
          <p:cNvPr id="2" name="Picture 2"/>
          <p:cNvPicPr>
            <a:picLocks noChangeAspect="1"/>
          </p:cNvPicPr>
          <p:nvPr/>
        </p:nvPicPr>
        <p:blipFill>
          <a:blip r:embed="rId2"/>
          <a:stretch>
            <a:fillRect/>
          </a:stretch>
        </p:blipFill>
        <p:spPr>
          <a:xfrm flipH="1">
            <a:off x="12407900" y="10198100"/>
            <a:ext cx="0" cy="0"/>
          </a:xfrm>
          <a:prstGeom prst="rect">
            <a:avLst/>
          </a:prstGeom>
          <a:ln>
            <a:noFill/>
          </a:ln>
        </p:spPr>
      </p:pic>
    </p:spTree>
  </p:cSld>
  <p:clrMapOvr>
    <a:masterClrMapping/>
  </p:clrMapOvr>
  <p:transition>
    <p:wheel spokes="1"/>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1" title=""/>
          <p:cNvSpPr txBox="1"/>
          <p:nvPr/>
        </p:nvSpPr>
        <p:spPr>
          <a:xfrm>
            <a:off x="71406" y="108630"/>
            <a:ext cx="9001188" cy="549949"/>
          </a:xfrm>
          <a:prstGeom prst="rect">
            <a:avLst/>
          </a:prstGeom>
          <a:noFill/>
        </p:spPr>
        <p:txBody>
          <a:bodyPr wrap="square" lIns="68571" tIns="34285" rIns="68571" bIns="34285" rtlCol="0">
            <a:spAutoFit/>
          </a:bodyPr>
          <a:lstStyle/>
          <a:p>
            <a:pPr algn="ctr"/>
            <a:r>
              <a:rPr lang="zh-CN" altLang="en-US" sz="2800" smtClean="0">
                <a:solidFill>
                  <a:schemeClr val="accent5"/>
                </a:solidFill>
                <a:effectLst>
                  <a:outerShdw blurRad="38100" dist="38100" dir="2700000" algn="tl">
                    <a:srgbClr val="000000">
                      <a:alpha val="43137"/>
                    </a:srgbClr>
                  </a:outerShdw>
                </a:effectLst>
                <a:latin typeface="黑体" pitchFamily="49" charset="-122"/>
                <a:ea typeface="黑体" pitchFamily="49" charset="-122"/>
              </a:rPr>
              <a:t>题型专练</a:t>
            </a:r>
          </a:p>
        </p:txBody>
      </p:sp>
      <p:sp>
        <p:nvSpPr>
          <p:cNvPr id="7" name="TextBox 6" title=""/>
          <p:cNvSpPr txBox="1"/>
          <p:nvPr/>
        </p:nvSpPr>
        <p:spPr>
          <a:xfrm>
            <a:off x="142844" y="833009"/>
            <a:ext cx="8929750" cy="2670668"/>
          </a:xfrm>
          <a:prstGeom prst="rect">
            <a:avLst/>
          </a:prstGeom>
          <a:noFill/>
        </p:spPr>
        <p:txBody>
          <a:bodyPr wrap="square" rtlCol="0">
            <a:spAutoFit/>
          </a:bodyPr>
          <a:lstStyle/>
          <a:p>
            <a:r>
              <a:rPr lang="en-US" sz="2200" smtClean="0"/>
              <a:t>1.</a:t>
            </a:r>
            <a:r>
              <a:rPr lang="en-US" sz="2200" smtClean="0">
                <a:latin typeface="楷体" pitchFamily="49" charset="-122"/>
                <a:ea typeface="楷体" pitchFamily="49" charset="-122"/>
              </a:rPr>
              <a:t>(2024·</a:t>
            </a:r>
            <a:r>
              <a:rPr lang="zh-CN" altLang="en-US" sz="2200" smtClean="0">
                <a:latin typeface="楷体" pitchFamily="49" charset="-122"/>
                <a:ea typeface="楷体" pitchFamily="49" charset="-122"/>
              </a:rPr>
              <a:t>浙江绍兴月考</a:t>
            </a:r>
            <a:r>
              <a:rPr lang="en-US" sz="2200" smtClean="0">
                <a:latin typeface="楷体" pitchFamily="49" charset="-122"/>
                <a:ea typeface="楷体" pitchFamily="49" charset="-122"/>
              </a:rPr>
              <a:t>)</a:t>
            </a:r>
            <a:r>
              <a:rPr lang="zh-CN" altLang="en-US" sz="2200" smtClean="0"/>
              <a:t>上褶下裙是鲜卑族传统女性服饰形制。下图为北魏迁都洛阳前后的女性服饰变化趋势</a:t>
            </a:r>
            <a:r>
              <a:rPr lang="en-US" sz="2200" smtClean="0"/>
              <a:t>,</a:t>
            </a:r>
            <a:r>
              <a:rPr lang="zh-CN" altLang="en-US" sz="2200" smtClean="0"/>
              <a:t>这一变化反映出</a:t>
            </a:r>
            <a:r>
              <a:rPr lang="en-US" sz="2200" smtClean="0"/>
              <a:t>(</a:t>
            </a:r>
            <a:r>
              <a:rPr lang="zh-CN" altLang="en-US" sz="2200" smtClean="0"/>
              <a:t>　　</a:t>
            </a:r>
            <a:r>
              <a:rPr lang="en-US" sz="2200" smtClean="0"/>
              <a:t>)</a:t>
            </a:r>
          </a:p>
          <a:p>
            <a:r>
              <a:rPr lang="en-US" sz="2200" smtClean="0"/>
              <a:t>A.</a:t>
            </a:r>
            <a:r>
              <a:rPr lang="zh-CN" altLang="en-US" sz="2200" smtClean="0"/>
              <a:t>北魏女性社会地位得到了提高</a:t>
            </a:r>
          </a:p>
          <a:p>
            <a:r>
              <a:rPr lang="en-US" sz="2200" smtClean="0"/>
              <a:t>B.</a:t>
            </a:r>
            <a:r>
              <a:rPr lang="zh-CN" altLang="en-US" sz="2200" smtClean="0"/>
              <a:t>孝文帝改革加速了民族交融</a:t>
            </a:r>
          </a:p>
          <a:p>
            <a:r>
              <a:rPr lang="en-US" sz="2200" smtClean="0"/>
              <a:t>C.</a:t>
            </a:r>
            <a:r>
              <a:rPr lang="zh-CN" altLang="en-US" sz="2200" smtClean="0"/>
              <a:t>北魏经济发展改变了社会审美</a:t>
            </a:r>
          </a:p>
          <a:p>
            <a:r>
              <a:rPr lang="en-US" sz="2200" smtClean="0"/>
              <a:t>D.</a:t>
            </a:r>
            <a:r>
              <a:rPr lang="zh-CN" altLang="en-US" sz="2200" smtClean="0"/>
              <a:t>鲜卑族与汉族间差异的消失</a:t>
            </a:r>
          </a:p>
        </p:txBody>
      </p:sp>
      <p:sp>
        <p:nvSpPr>
          <p:cNvPr id="8" name="TextBox 7" title=""/>
          <p:cNvSpPr txBox="1"/>
          <p:nvPr/>
        </p:nvSpPr>
        <p:spPr>
          <a:xfrm>
            <a:off x="7350462" y="1063071"/>
            <a:ext cx="1000132" cy="779059"/>
          </a:xfrm>
          <a:prstGeom prst="rect">
            <a:avLst/>
          </a:prstGeom>
          <a:noFill/>
        </p:spPr>
        <p:txBody>
          <a:bodyPr wrap="square" rtlCol="0">
            <a:spAutoFit/>
          </a:bodyPr>
          <a:lstStyle/>
          <a:p>
            <a:r>
              <a:rPr lang="en-US" altLang="zh-CN" sz="4000" smtClean="0">
                <a:solidFill>
                  <a:srgbClr val="FF0000"/>
                </a:solidFill>
              </a:rPr>
              <a:t>B</a:t>
            </a:r>
            <a:endParaRPr lang="zh-CN" altLang="en-US" sz="4000" smtClean="0">
              <a:solidFill>
                <a:srgbClr val="FF0000"/>
              </a:solidFill>
            </a:endParaRPr>
          </a:p>
        </p:txBody>
      </p:sp>
      <p:pic>
        <p:nvPicPr>
          <p:cNvPr id="9" name="M24Z2LLS34.eps" title=""/>
          <p:cNvPicPr/>
          <p:nvPr/>
        </p:nvPicPr>
        <p:blipFill>
          <a:blip r:embed="rId2">
            <a:clrChange>
              <a:clrFrom>
                <a:srgbClr val="FFFFFF"/>
              </a:clrFrom>
              <a:clrTo>
                <a:srgbClr val="FFFFFF">
                  <a:alpha val="0"/>
                </a:srgbClr>
              </a:clrTo>
            </a:clrChange>
          </a:blip>
          <a:stretch>
            <a:fillRect/>
          </a:stretch>
        </p:blipFill>
        <p:spPr>
          <a:xfrm>
            <a:off x="4500562" y="2071684"/>
            <a:ext cx="4357718" cy="2586531"/>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TextBox 2" title=""/>
          <p:cNvSpPr txBox="1"/>
          <p:nvPr/>
        </p:nvSpPr>
        <p:spPr>
          <a:xfrm>
            <a:off x="105967" y="372628"/>
            <a:ext cx="8966627" cy="3306664"/>
          </a:xfrm>
          <a:prstGeom prst="rect">
            <a:avLst/>
          </a:prstGeom>
          <a:noFill/>
        </p:spPr>
        <p:txBody>
          <a:bodyPr wrap="square" lIns="68571" tIns="34285" rIns="68571" bIns="34285" rtlCol="0">
            <a:spAutoFit/>
          </a:bodyPr>
          <a:lstStyle/>
          <a:p>
            <a:pPr>
              <a:lnSpc>
                <a:spcPct val="150000"/>
              </a:lnSpc>
            </a:pPr>
            <a:r>
              <a:rPr lang="zh-CN" altLang="en-US" sz="2400" smtClean="0">
                <a:solidFill>
                  <a:srgbClr val="FF0000"/>
                </a:solidFill>
                <a:latin typeface="黑体" pitchFamily="49" charset="-122"/>
                <a:ea typeface="黑体" pitchFamily="49" charset="-122"/>
              </a:rPr>
              <a:t>解析</a:t>
            </a:r>
            <a:r>
              <a:rPr lang="en-US" sz="2400" smtClean="0">
                <a:solidFill>
                  <a:srgbClr val="FF0000"/>
                </a:solidFill>
                <a:latin typeface="黑体" pitchFamily="49" charset="-122"/>
                <a:ea typeface="黑体" pitchFamily="49" charset="-122"/>
              </a:rPr>
              <a:t>:B</a:t>
            </a:r>
            <a:r>
              <a:rPr lang="zh-CN" altLang="en-US" sz="2400" smtClean="0">
                <a:latin typeface="楷体" pitchFamily="49" charset="-122"/>
                <a:ea typeface="楷体" pitchFamily="49" charset="-122"/>
              </a:rPr>
              <a:t>　上褶下袴是汉族的传统服饰</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北魏孝文帝迁都洛阳后</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妇女的服饰由上褶下裙逐渐转变为上襦下裙、上褶下袴</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这是鲜卑族服饰与汉族服饰互相影响的表现</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说明孝文帝的改革加速了民族交融</a:t>
            </a:r>
            <a:r>
              <a:rPr lang="en-US" sz="2400" smtClean="0">
                <a:latin typeface="楷体" pitchFamily="49" charset="-122"/>
                <a:ea typeface="楷体" pitchFamily="49" charset="-122"/>
              </a:rPr>
              <a:t>,B</a:t>
            </a:r>
            <a:r>
              <a:rPr lang="zh-CN" altLang="en-US" sz="2400" smtClean="0">
                <a:latin typeface="楷体" pitchFamily="49" charset="-122"/>
                <a:ea typeface="楷体" pitchFamily="49" charset="-122"/>
              </a:rPr>
              <a:t>项正确</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服饰的变化并不能说明北魏女性社会地位提高</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排除</a:t>
            </a:r>
            <a:r>
              <a:rPr lang="en-US" sz="2400" smtClean="0">
                <a:latin typeface="楷体" pitchFamily="49" charset="-122"/>
                <a:ea typeface="楷体" pitchFamily="49" charset="-122"/>
              </a:rPr>
              <a:t>A</a:t>
            </a:r>
            <a:r>
              <a:rPr lang="zh-CN" altLang="en-US" sz="2400" smtClean="0">
                <a:latin typeface="楷体" pitchFamily="49" charset="-122"/>
                <a:ea typeface="楷体" pitchFamily="49" charset="-122"/>
              </a:rPr>
              <a:t>项</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服饰的变化是民族交融的表现</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并不能体现经济发展改变了社会审美</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排除</a:t>
            </a:r>
            <a:r>
              <a:rPr lang="en-US" sz="2400" smtClean="0">
                <a:latin typeface="楷体" pitchFamily="49" charset="-122"/>
                <a:ea typeface="楷体" pitchFamily="49" charset="-122"/>
              </a:rPr>
              <a:t>C</a:t>
            </a:r>
            <a:r>
              <a:rPr lang="zh-CN" altLang="en-US" sz="2400" smtClean="0">
                <a:latin typeface="楷体" pitchFamily="49" charset="-122"/>
                <a:ea typeface="楷体" pitchFamily="49" charset="-122"/>
              </a:rPr>
              <a:t>项</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“差异的消失”的说法与史实不符</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排除</a:t>
            </a:r>
            <a:r>
              <a:rPr lang="en-US" sz="2400" smtClean="0">
                <a:latin typeface="楷体" pitchFamily="49" charset="-122"/>
                <a:ea typeface="楷体" pitchFamily="49" charset="-122"/>
              </a:rPr>
              <a:t>D</a:t>
            </a:r>
            <a:r>
              <a:rPr lang="zh-CN" altLang="en-US" sz="2400" smtClean="0">
                <a:latin typeface="楷体" pitchFamily="49" charset="-122"/>
                <a:ea typeface="楷体" pitchFamily="49" charset="-122"/>
              </a:rPr>
              <a:t>项。</a:t>
            </a:r>
            <a:endParaRPr lang="zh-CN" altLang="en-US" sz="2400">
              <a:latin typeface="楷体" pitchFamily="49" charset="-122"/>
              <a:ea typeface="楷体" pitchFamily="49" charset="-122"/>
            </a:endParaRPr>
          </a:p>
        </p:txBody>
      </p:sp>
    </p:spTree>
  </p:cSld>
  <p:clrMapOvr>
    <a:masterClrMapping/>
  </p:clrMapOvr>
  <p:transition>
    <p:wedge/>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4" name="表格 3" title=""/>
          <p:cNvGraphicFramePr>
            <a:graphicFrameLocks noGrp="1"/>
          </p:cNvGraphicFramePr>
          <p:nvPr/>
        </p:nvGraphicFramePr>
        <p:xfrm>
          <a:off x="142844" y="398456"/>
          <a:ext cx="8715436" cy="3602054"/>
        </p:xfrm>
        <a:graphic>
          <a:graphicData uri="http://schemas.openxmlformats.org/drawingml/2006/table">
            <a:tbl>
              <a:tblPr/>
              <a:tblGrid>
                <a:gridCol w="3214710"/>
                <a:gridCol w="5500726"/>
              </a:tblGrid>
              <a:tr h="2001141">
                <a:tc>
                  <a:txBody>
                    <a:bodyPr vert="horz" wrap="square"/>
                    <a:lstStyle/>
                    <a:p>
                      <a:pPr algn="ctr">
                        <a:lnSpc>
                          <a:spcPct val="100000"/>
                        </a:lnSpc>
                        <a:spcAft>
                          <a:spcPct val="0"/>
                        </a:spcAft>
                      </a:pPr>
                      <a:r>
                        <a:rPr lang="zh-CN" sz="2400" b="1">
                          <a:latin typeface="宋体" pitchFamily="2" charset="-122"/>
                          <a:ea typeface="宋体" pitchFamily="2" charset="-122"/>
                          <a:cs typeface="Times New Roman"/>
                        </a:rPr>
                        <a:t>饼状数据图类</a:t>
                      </a:r>
                      <a:endParaRPr lang="zh-CN" sz="24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l">
                        <a:lnSpc>
                          <a:spcPct val="100000"/>
                        </a:lnSpc>
                        <a:spcAft>
                          <a:spcPct val="0"/>
                        </a:spcAft>
                      </a:pPr>
                      <a:r>
                        <a:rPr lang="zh-CN" sz="2400" b="1">
                          <a:latin typeface="宋体" pitchFamily="2" charset="-122"/>
                          <a:ea typeface="宋体" pitchFamily="2" charset="-122"/>
                          <a:cs typeface="Times New Roman"/>
                        </a:rPr>
                        <a:t>阴晴圆缺看大小</a:t>
                      </a:r>
                      <a:endParaRPr lang="zh-CN" sz="2400">
                        <a:latin typeface="宋体" pitchFamily="2" charset="-122"/>
                        <a:ea typeface="宋体" pitchFamily="2" charset="-122"/>
                        <a:cs typeface="Times New Roman"/>
                      </a:endParaRPr>
                    </a:p>
                    <a:p>
                      <a:pPr algn="l">
                        <a:lnSpc>
                          <a:spcPct val="100000"/>
                        </a:lnSpc>
                        <a:spcAft>
                          <a:spcPct val="0"/>
                        </a:spcAft>
                      </a:pPr>
                      <a:r>
                        <a:rPr lang="zh-CN" sz="2400" b="1">
                          <a:latin typeface="宋体" pitchFamily="2" charset="-122"/>
                          <a:ea typeface="宋体" pitchFamily="2" charset="-122"/>
                          <a:cs typeface="Times New Roman"/>
                        </a:rPr>
                        <a:t>①要正确判断图的构成要素</a:t>
                      </a:r>
                      <a:endParaRPr lang="zh-CN" sz="2400">
                        <a:latin typeface="宋体" pitchFamily="2" charset="-122"/>
                        <a:ea typeface="宋体" pitchFamily="2" charset="-122"/>
                        <a:cs typeface="Times New Roman"/>
                      </a:endParaRPr>
                    </a:p>
                    <a:p>
                      <a:pPr algn="l">
                        <a:lnSpc>
                          <a:spcPct val="100000"/>
                        </a:lnSpc>
                        <a:spcAft>
                          <a:spcPct val="0"/>
                        </a:spcAft>
                      </a:pPr>
                      <a:r>
                        <a:rPr lang="zh-CN" sz="2400" b="1">
                          <a:latin typeface="宋体" pitchFamily="2" charset="-122"/>
                          <a:ea typeface="宋体" pitchFamily="2" charset="-122"/>
                          <a:cs typeface="Times New Roman"/>
                        </a:rPr>
                        <a:t>②分析各构成要素占比关系。注意饼状大小只能看出各部分在总体中所占的比例</a:t>
                      </a:r>
                      <a:r>
                        <a:rPr lang="en-US" sz="2400" b="1">
                          <a:latin typeface="宋体" pitchFamily="2" charset="-122"/>
                          <a:ea typeface="宋体" pitchFamily="2" charset="-122"/>
                          <a:cs typeface="Times New Roman"/>
                        </a:rPr>
                        <a:t>,</a:t>
                      </a:r>
                      <a:r>
                        <a:rPr lang="zh-CN" sz="2400" b="1">
                          <a:latin typeface="宋体" pitchFamily="2" charset="-122"/>
                          <a:ea typeface="宋体" pitchFamily="2" charset="-122"/>
                          <a:cs typeface="Times New Roman"/>
                        </a:rPr>
                        <a:t>无法据此看出各部分实际的量</a:t>
                      </a:r>
                      <a:endParaRPr lang="zh-CN" sz="24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913">
                <a:tc>
                  <a:txBody>
                    <a:bodyPr vert="horz" wrap="square"/>
                    <a:lstStyle/>
                    <a:p>
                      <a:pPr algn="ctr">
                        <a:lnSpc>
                          <a:spcPct val="100000"/>
                        </a:lnSpc>
                        <a:spcAft>
                          <a:spcPct val="0"/>
                        </a:spcAft>
                      </a:pPr>
                      <a:r>
                        <a:rPr lang="zh-CN" sz="2400" b="1">
                          <a:latin typeface="宋体" pitchFamily="2" charset="-122"/>
                          <a:ea typeface="宋体" pitchFamily="2" charset="-122"/>
                          <a:cs typeface="Times New Roman"/>
                        </a:rPr>
                        <a:t>柱状数据图类</a:t>
                      </a:r>
                      <a:endParaRPr lang="zh-CN" sz="24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l">
                        <a:lnSpc>
                          <a:spcPct val="100000"/>
                        </a:lnSpc>
                        <a:spcAft>
                          <a:spcPct val="0"/>
                        </a:spcAft>
                      </a:pPr>
                      <a:r>
                        <a:rPr lang="zh-CN" sz="2400" b="1">
                          <a:latin typeface="宋体" pitchFamily="2" charset="-122"/>
                          <a:ea typeface="宋体" pitchFamily="2" charset="-122"/>
                          <a:cs typeface="Times New Roman"/>
                        </a:rPr>
                        <a:t>上下左右看趋势</a:t>
                      </a:r>
                      <a:endParaRPr lang="zh-CN" sz="2400">
                        <a:latin typeface="宋体" pitchFamily="2" charset="-122"/>
                        <a:ea typeface="宋体" pitchFamily="2" charset="-122"/>
                        <a:cs typeface="Times New Roman"/>
                      </a:endParaRPr>
                    </a:p>
                    <a:p>
                      <a:pPr algn="l">
                        <a:lnSpc>
                          <a:spcPct val="100000"/>
                        </a:lnSpc>
                        <a:spcAft>
                          <a:spcPct val="0"/>
                        </a:spcAft>
                      </a:pPr>
                      <a:r>
                        <a:rPr lang="zh-CN" sz="2400" b="1">
                          <a:latin typeface="宋体" pitchFamily="2" charset="-122"/>
                          <a:ea typeface="宋体" pitchFamily="2" charset="-122"/>
                          <a:cs typeface="Times New Roman"/>
                        </a:rPr>
                        <a:t>①关键在于对比各部分数据的变化</a:t>
                      </a:r>
                      <a:endParaRPr lang="zh-CN" sz="2400">
                        <a:latin typeface="宋体" pitchFamily="2" charset="-122"/>
                        <a:ea typeface="宋体" pitchFamily="2" charset="-122"/>
                        <a:cs typeface="Times New Roman"/>
                      </a:endParaRPr>
                    </a:p>
                    <a:p>
                      <a:pPr algn="l">
                        <a:lnSpc>
                          <a:spcPct val="100000"/>
                        </a:lnSpc>
                        <a:spcAft>
                          <a:spcPct val="0"/>
                        </a:spcAft>
                      </a:pPr>
                      <a:r>
                        <a:rPr lang="zh-CN" sz="2400" b="1">
                          <a:latin typeface="宋体" pitchFamily="2" charset="-122"/>
                          <a:ea typeface="宋体" pitchFamily="2" charset="-122"/>
                          <a:cs typeface="Times New Roman"/>
                        </a:rPr>
                        <a:t>②根据图中的时空信息</a:t>
                      </a:r>
                      <a:r>
                        <a:rPr lang="en-US" sz="2400" b="1">
                          <a:latin typeface="宋体" pitchFamily="2" charset="-122"/>
                          <a:ea typeface="宋体" pitchFamily="2" charset="-122"/>
                          <a:cs typeface="Times New Roman"/>
                        </a:rPr>
                        <a:t>,</a:t>
                      </a:r>
                      <a:r>
                        <a:rPr lang="zh-CN" sz="2400" b="1">
                          <a:latin typeface="宋体" pitchFamily="2" charset="-122"/>
                          <a:ea typeface="宋体" pitchFamily="2" charset="-122"/>
                          <a:cs typeface="Times New Roman"/>
                        </a:rPr>
                        <a:t>结合时代背景对数据差异进行分析解读</a:t>
                      </a:r>
                      <a:endParaRPr lang="zh-CN" sz="24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trips/>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3" title=""/>
          <p:cNvSpPr txBox="1"/>
          <p:nvPr/>
        </p:nvSpPr>
        <p:spPr>
          <a:xfrm>
            <a:off x="142844" y="142858"/>
            <a:ext cx="8929750" cy="4893647"/>
          </a:xfrm>
          <a:prstGeom prst="rect">
            <a:avLst/>
          </a:prstGeom>
          <a:noFill/>
        </p:spPr>
        <p:txBody>
          <a:bodyPr wrap="square" rtlCol="0">
            <a:spAutoFit/>
          </a:bodyPr>
          <a:lstStyle/>
          <a:p>
            <a:r>
              <a:rPr lang="en-US" sz="2400" smtClean="0"/>
              <a:t>2.</a:t>
            </a:r>
            <a:r>
              <a:rPr lang="zh-CN" altLang="en-US" sz="2400" smtClean="0"/>
              <a:t>下图所示为某学者用现代统计手段对两宋土地价格进行测算的结果。对此解读最合理的是</a:t>
            </a:r>
            <a:r>
              <a:rPr lang="en-US" sz="2400" smtClean="0"/>
              <a:t>,</a:t>
            </a:r>
            <a:r>
              <a:rPr lang="zh-CN" altLang="en-US" sz="2400" smtClean="0"/>
              <a:t>宋代</a:t>
            </a:r>
            <a:r>
              <a:rPr lang="en-US" sz="2400" smtClean="0"/>
              <a:t>(</a:t>
            </a:r>
            <a:r>
              <a:rPr lang="zh-CN" altLang="en-US" sz="2400" smtClean="0"/>
              <a:t>　　</a:t>
            </a:r>
            <a:r>
              <a:rPr lang="en-US" sz="2400" smtClean="0"/>
              <a:t>)</a:t>
            </a:r>
          </a:p>
          <a:p>
            <a:endParaRPr lang="en-US" sz="2400" smtClean="0"/>
          </a:p>
          <a:p>
            <a:endParaRPr lang="en-US" sz="2400" smtClean="0"/>
          </a:p>
          <a:p>
            <a:endParaRPr lang="en-US" sz="2400" smtClean="0"/>
          </a:p>
          <a:p>
            <a:endParaRPr lang="en-US" sz="2400" smtClean="0"/>
          </a:p>
          <a:p>
            <a:r>
              <a:rPr lang="zh-CN" altLang="en-US" sz="2400" smtClean="0"/>
              <a:t>注</a:t>
            </a:r>
            <a:r>
              <a:rPr lang="en-US" sz="2400" smtClean="0"/>
              <a:t>:</a:t>
            </a:r>
            <a:r>
              <a:rPr lang="zh-CN" altLang="en-US" sz="2400" smtClean="0"/>
              <a:t>图中的黑色圆点表示折算后的“实际价格”</a:t>
            </a:r>
            <a:r>
              <a:rPr lang="en-US" sz="2400" smtClean="0"/>
              <a:t>,</a:t>
            </a:r>
            <a:r>
              <a:rPr lang="zh-CN" altLang="en-US" sz="2400" smtClean="0"/>
              <a:t>曲线则表示价格变动的总体趋势。</a:t>
            </a:r>
          </a:p>
          <a:p>
            <a:r>
              <a:rPr lang="en-US" sz="2400" smtClean="0"/>
              <a:t>A.</a:t>
            </a:r>
            <a:r>
              <a:rPr lang="zh-CN" altLang="en-US" sz="2400" smtClean="0"/>
              <a:t>不同区域地价相差巨大        </a:t>
            </a:r>
            <a:r>
              <a:rPr lang="en-US" sz="2400" smtClean="0"/>
              <a:t>B.</a:t>
            </a:r>
            <a:r>
              <a:rPr lang="zh-CN" altLang="en-US" sz="2400" smtClean="0"/>
              <a:t>高昂地价抑制土地兼并</a:t>
            </a:r>
          </a:p>
          <a:p>
            <a:r>
              <a:rPr lang="en-US" sz="2400" smtClean="0"/>
              <a:t>C.</a:t>
            </a:r>
            <a:r>
              <a:rPr lang="zh-CN" altLang="en-US" sz="2400" smtClean="0"/>
              <a:t>农村地区流行实物货币        </a:t>
            </a:r>
            <a:r>
              <a:rPr lang="en-US" sz="2400" smtClean="0"/>
              <a:t>D.</a:t>
            </a:r>
            <a:r>
              <a:rPr lang="zh-CN" altLang="en-US" sz="2400" smtClean="0"/>
              <a:t>政局变化影响地价涨落</a:t>
            </a:r>
          </a:p>
        </p:txBody>
      </p:sp>
      <p:sp>
        <p:nvSpPr>
          <p:cNvPr id="5" name="TextBox 4" title=""/>
          <p:cNvSpPr txBox="1"/>
          <p:nvPr/>
        </p:nvSpPr>
        <p:spPr>
          <a:xfrm>
            <a:off x="4977768" y="448768"/>
            <a:ext cx="1000132" cy="779059"/>
          </a:xfrm>
          <a:prstGeom prst="rect">
            <a:avLst/>
          </a:prstGeom>
          <a:noFill/>
        </p:spPr>
        <p:txBody>
          <a:bodyPr wrap="square" rtlCol="0">
            <a:spAutoFit/>
          </a:bodyPr>
          <a:lstStyle/>
          <a:p>
            <a:r>
              <a:rPr lang="en-US" altLang="zh-CN" sz="4000" smtClean="0">
                <a:solidFill>
                  <a:srgbClr val="FF0000"/>
                </a:solidFill>
              </a:rPr>
              <a:t>D</a:t>
            </a:r>
            <a:endParaRPr lang="zh-CN" altLang="en-US" sz="4000" smtClean="0">
              <a:solidFill>
                <a:srgbClr val="FF0000"/>
              </a:solidFill>
            </a:endParaRPr>
          </a:p>
        </p:txBody>
      </p:sp>
      <p:pic>
        <p:nvPicPr>
          <p:cNvPr id="6" name="M24Z2LLS35.eps" title=""/>
          <p:cNvPicPr/>
          <p:nvPr/>
        </p:nvPicPr>
        <p:blipFill>
          <a:blip r:embed="rId2">
            <a:clrChange>
              <a:clrFrom>
                <a:srgbClr val="FFFFFF"/>
              </a:clrFrom>
              <a:clrTo>
                <a:srgbClr val="FFFFFF">
                  <a:alpha val="0"/>
                </a:srgbClr>
              </a:clrTo>
            </a:clrChange>
          </a:blip>
          <a:stretch>
            <a:fillRect/>
          </a:stretch>
        </p:blipFill>
        <p:spPr>
          <a:xfrm>
            <a:off x="2786050" y="1142990"/>
            <a:ext cx="3071834" cy="1859214"/>
          </a:xfrm>
          <a:prstGeom prst="rect">
            <a:avLst/>
          </a:prstGeom>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TextBox 2" title=""/>
          <p:cNvSpPr txBox="1"/>
          <p:nvPr/>
        </p:nvSpPr>
        <p:spPr>
          <a:xfrm>
            <a:off x="142844" y="228792"/>
            <a:ext cx="8929750" cy="4414660"/>
          </a:xfrm>
          <a:prstGeom prst="rect">
            <a:avLst/>
          </a:prstGeom>
          <a:noFill/>
        </p:spPr>
        <p:txBody>
          <a:bodyPr wrap="square" lIns="68571" tIns="34285" rIns="68571" bIns="34285" rtlCol="0">
            <a:spAutoFit/>
          </a:bodyPr>
          <a:lstStyle/>
          <a:p>
            <a:pPr>
              <a:lnSpc>
                <a:spcPct val="150000"/>
              </a:lnSpc>
            </a:pPr>
            <a:r>
              <a:rPr lang="zh-CN" altLang="en-US" sz="2400" smtClean="0">
                <a:solidFill>
                  <a:srgbClr val="FF0000"/>
                </a:solidFill>
                <a:latin typeface="黑体" pitchFamily="49" charset="-122"/>
                <a:ea typeface="黑体" pitchFamily="49" charset="-122"/>
              </a:rPr>
              <a:t>解析</a:t>
            </a:r>
            <a:r>
              <a:rPr lang="en-US" sz="2400" smtClean="0">
                <a:solidFill>
                  <a:srgbClr val="FF0000"/>
                </a:solidFill>
                <a:latin typeface="黑体" pitchFamily="49" charset="-122"/>
                <a:ea typeface="黑体" pitchFamily="49" charset="-122"/>
              </a:rPr>
              <a:t>:D</a:t>
            </a:r>
            <a:r>
              <a:rPr lang="zh-CN" altLang="en-US" sz="2400" smtClean="0">
                <a:latin typeface="楷体" pitchFamily="49" charset="-122"/>
                <a:ea typeface="楷体" pitchFamily="49" charset="-122"/>
              </a:rPr>
              <a:t>　北宋初期</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政治稳定</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经济繁荣</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政府实行不抑土地兼并</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土地价格呈逐渐上升的趋势</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图示</a:t>
            </a:r>
            <a:r>
              <a:rPr lang="en-US" sz="2400" smtClean="0">
                <a:latin typeface="楷体" pitchFamily="49" charset="-122"/>
                <a:ea typeface="楷体" pitchFamily="49" charset="-122"/>
              </a:rPr>
              <a:t>1023</a:t>
            </a:r>
            <a:r>
              <a:rPr lang="en-US" altLang="zh-CN" sz="2400" smtClean="0">
                <a:latin typeface="楷体" pitchFamily="49" charset="-122"/>
                <a:ea typeface="楷体" pitchFamily="49" charset="-122"/>
              </a:rPr>
              <a:t>—</a:t>
            </a:r>
            <a:r>
              <a:rPr lang="en-US" sz="2400" smtClean="0">
                <a:latin typeface="楷体" pitchFamily="49" charset="-122"/>
                <a:ea typeface="楷体" pitchFamily="49" charset="-122"/>
              </a:rPr>
              <a:t>1127</a:t>
            </a:r>
            <a:r>
              <a:rPr lang="zh-CN" altLang="en-US" sz="2400" smtClean="0">
                <a:latin typeface="楷体" pitchFamily="49" charset="-122"/>
                <a:ea typeface="楷体" pitchFamily="49" charset="-122"/>
              </a:rPr>
              <a:t>年的土地价格演变符合这一趋势</a:t>
            </a:r>
            <a:r>
              <a:rPr lang="en-US" sz="2400" smtClean="0">
                <a:latin typeface="楷体" pitchFamily="49" charset="-122"/>
                <a:ea typeface="楷体" pitchFamily="49" charset="-122"/>
              </a:rPr>
              <a:t>,1127</a:t>
            </a:r>
            <a:r>
              <a:rPr lang="zh-CN" altLang="en-US" sz="2400" smtClean="0">
                <a:latin typeface="楷体" pitchFamily="49" charset="-122"/>
                <a:ea typeface="楷体" pitchFamily="49" charset="-122"/>
              </a:rPr>
              <a:t>年之后土地价格先下降之后又呈上升趋势</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这是由于靖康之变造成的政局动荡</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北人被迫南迁</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后来南宋政权建立</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政局稳定</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土地价格开始回升</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南宋后期政治混乱黑暗又造成土地价格下降</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由此得出政局变化影响地价涨落</a:t>
            </a:r>
            <a:r>
              <a:rPr lang="en-US" sz="2400" smtClean="0">
                <a:latin typeface="楷体" pitchFamily="49" charset="-122"/>
                <a:ea typeface="楷体" pitchFamily="49" charset="-122"/>
              </a:rPr>
              <a:t>,D</a:t>
            </a:r>
            <a:r>
              <a:rPr lang="zh-CN" altLang="en-US" sz="2400" smtClean="0">
                <a:latin typeface="楷体" pitchFamily="49" charset="-122"/>
                <a:ea typeface="楷体" pitchFamily="49" charset="-122"/>
              </a:rPr>
              <a:t>项正确</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图中并未明确展示不同区域的地价差异</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排除</a:t>
            </a:r>
            <a:r>
              <a:rPr lang="en-US" sz="2400" smtClean="0">
                <a:latin typeface="楷体" pitchFamily="49" charset="-122"/>
                <a:ea typeface="楷体" pitchFamily="49" charset="-122"/>
              </a:rPr>
              <a:t>A</a:t>
            </a:r>
            <a:r>
              <a:rPr lang="zh-CN" altLang="en-US" sz="2400" smtClean="0">
                <a:latin typeface="楷体" pitchFamily="49" charset="-122"/>
                <a:ea typeface="楷体" pitchFamily="49" charset="-122"/>
              </a:rPr>
              <a:t>项</a:t>
            </a:r>
            <a:r>
              <a:rPr lang="en-US" sz="2400" smtClean="0">
                <a:latin typeface="楷体" pitchFamily="49" charset="-122"/>
                <a:ea typeface="楷体" pitchFamily="49" charset="-122"/>
              </a:rPr>
              <a:t>;B</a:t>
            </a:r>
            <a:r>
              <a:rPr lang="zh-CN" altLang="en-US" sz="2400" smtClean="0">
                <a:latin typeface="楷体" pitchFamily="49" charset="-122"/>
                <a:ea typeface="楷体" pitchFamily="49" charset="-122"/>
              </a:rPr>
              <a:t>项材料未体现</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排除</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“农村地区流行实物货币”与材料所述无关</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排除</a:t>
            </a:r>
            <a:r>
              <a:rPr lang="en-US" sz="2400" smtClean="0">
                <a:latin typeface="楷体" pitchFamily="49" charset="-122"/>
                <a:ea typeface="楷体" pitchFamily="49" charset="-122"/>
              </a:rPr>
              <a:t>C</a:t>
            </a:r>
            <a:r>
              <a:rPr lang="zh-CN" altLang="en-US" sz="2400" smtClean="0">
                <a:latin typeface="楷体" pitchFamily="49" charset="-122"/>
                <a:ea typeface="楷体" pitchFamily="49" charset="-122"/>
              </a:rPr>
              <a:t>项。</a:t>
            </a:r>
            <a:endParaRPr lang="zh-CN" altLang="en-US" sz="2400">
              <a:latin typeface="楷体" pitchFamily="49" charset="-122"/>
              <a:ea typeface="楷体" pitchFamily="49" charset="-122"/>
            </a:endParaRPr>
          </a:p>
        </p:txBody>
      </p:sp>
    </p:spTree>
  </p:cSld>
  <p:clrMapOvr>
    <a:masterClrMapping/>
  </p:clrMapOvr>
  <p:transition>
    <p:push dir="d"/>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3" title=""/>
          <p:cNvSpPr txBox="1"/>
          <p:nvPr/>
        </p:nvSpPr>
        <p:spPr>
          <a:xfrm>
            <a:off x="142844" y="142858"/>
            <a:ext cx="8858312" cy="2973122"/>
          </a:xfrm>
          <a:prstGeom prst="rect">
            <a:avLst/>
          </a:prstGeom>
          <a:noFill/>
        </p:spPr>
        <p:txBody>
          <a:bodyPr wrap="square" rtlCol="0">
            <a:spAutoFit/>
          </a:bodyPr>
          <a:lstStyle/>
          <a:p>
            <a:r>
              <a:rPr lang="en-US" sz="2400" smtClean="0"/>
              <a:t>3.</a:t>
            </a:r>
            <a:r>
              <a:rPr lang="zh-CN" altLang="en-US" sz="2400" smtClean="0"/>
              <a:t>下图所示为</a:t>
            </a:r>
            <a:r>
              <a:rPr lang="en-US" sz="2400" smtClean="0"/>
              <a:t>1914</a:t>
            </a:r>
            <a:r>
              <a:rPr lang="en-US" altLang="zh-CN" sz="2400" smtClean="0"/>
              <a:t>—</a:t>
            </a:r>
            <a:r>
              <a:rPr lang="en-US" sz="2400" smtClean="0"/>
              <a:t>1919</a:t>
            </a:r>
            <a:r>
              <a:rPr lang="zh-CN" altLang="en-US" sz="2400" smtClean="0"/>
              <a:t>年中国进出口贸易额概况。据图可知</a:t>
            </a:r>
            <a:r>
              <a:rPr lang="en-US" sz="2400" smtClean="0"/>
              <a:t>,</a:t>
            </a:r>
            <a:r>
              <a:rPr lang="zh-CN" altLang="en-US" sz="2400" smtClean="0"/>
              <a:t>这一时期中国</a:t>
            </a:r>
            <a:r>
              <a:rPr lang="en-US" sz="2400" smtClean="0"/>
              <a:t>(</a:t>
            </a:r>
            <a:r>
              <a:rPr lang="zh-CN" altLang="en-US" sz="2400" smtClean="0"/>
              <a:t>　　</a:t>
            </a:r>
            <a:r>
              <a:rPr lang="en-US" sz="2400" smtClean="0"/>
              <a:t>)</a:t>
            </a:r>
          </a:p>
          <a:p>
            <a:r>
              <a:rPr lang="en-US" sz="2400" smtClean="0"/>
              <a:t>A.</a:t>
            </a:r>
            <a:r>
              <a:rPr lang="zh-CN" altLang="en-US" sz="2400" smtClean="0"/>
              <a:t>军阀混战阻碍贸易发展</a:t>
            </a:r>
          </a:p>
          <a:p>
            <a:r>
              <a:rPr lang="en-US" sz="2400" smtClean="0"/>
              <a:t>B.</a:t>
            </a:r>
            <a:r>
              <a:rPr lang="zh-CN" altLang="en-US" sz="2400" smtClean="0"/>
              <a:t>民族工业短暂繁荣</a:t>
            </a:r>
          </a:p>
          <a:p>
            <a:r>
              <a:rPr lang="en-US" sz="2400" smtClean="0"/>
              <a:t>C.</a:t>
            </a:r>
            <a:r>
              <a:rPr lang="zh-CN" altLang="en-US" sz="2400" smtClean="0"/>
              <a:t>贸易逆差局面根本扭转</a:t>
            </a:r>
          </a:p>
          <a:p>
            <a:r>
              <a:rPr lang="en-US" sz="2400" smtClean="0"/>
              <a:t>D.</a:t>
            </a:r>
            <a:r>
              <a:rPr lang="zh-CN" altLang="en-US" sz="2400" smtClean="0"/>
              <a:t>国货内销市场扩大</a:t>
            </a:r>
          </a:p>
        </p:txBody>
      </p:sp>
      <p:sp>
        <p:nvSpPr>
          <p:cNvPr id="5" name="TextBox 4" title=""/>
          <p:cNvSpPr txBox="1"/>
          <p:nvPr/>
        </p:nvSpPr>
        <p:spPr>
          <a:xfrm>
            <a:off x="2349802" y="451470"/>
            <a:ext cx="1000132" cy="779059"/>
          </a:xfrm>
          <a:prstGeom prst="rect">
            <a:avLst/>
          </a:prstGeom>
          <a:noFill/>
        </p:spPr>
        <p:txBody>
          <a:bodyPr wrap="square" rtlCol="0">
            <a:spAutoFit/>
          </a:bodyPr>
          <a:lstStyle/>
          <a:p>
            <a:r>
              <a:rPr lang="en-US" altLang="zh-CN" sz="4000" smtClean="0">
                <a:solidFill>
                  <a:srgbClr val="FF0000"/>
                </a:solidFill>
              </a:rPr>
              <a:t>B</a:t>
            </a:r>
            <a:endParaRPr lang="zh-CN" altLang="en-US" sz="4000" smtClean="0">
              <a:solidFill>
                <a:srgbClr val="FF0000"/>
              </a:solidFill>
            </a:endParaRPr>
          </a:p>
        </p:txBody>
      </p:sp>
      <p:pic>
        <p:nvPicPr>
          <p:cNvPr id="6" name="M24Z2LLS36.eps" title=""/>
          <p:cNvPicPr/>
          <p:nvPr/>
        </p:nvPicPr>
        <p:blipFill>
          <a:blip r:embed="rId2">
            <a:clrChange>
              <a:clrFrom>
                <a:srgbClr val="FFFFFF"/>
              </a:clrFrom>
              <a:clrTo>
                <a:srgbClr val="FFFFFF">
                  <a:alpha val="0"/>
                </a:srgbClr>
              </a:clrTo>
            </a:clrChange>
          </a:blip>
          <a:stretch>
            <a:fillRect/>
          </a:stretch>
        </p:blipFill>
        <p:spPr>
          <a:xfrm>
            <a:off x="4143372" y="1000114"/>
            <a:ext cx="4357718" cy="3633869"/>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TextBox 5" title=""/>
          <p:cNvSpPr txBox="1"/>
          <p:nvPr/>
        </p:nvSpPr>
        <p:spPr>
          <a:xfrm>
            <a:off x="177405" y="282724"/>
            <a:ext cx="8680875" cy="3860662"/>
          </a:xfrm>
          <a:prstGeom prst="rect">
            <a:avLst/>
          </a:prstGeom>
          <a:noFill/>
        </p:spPr>
        <p:txBody>
          <a:bodyPr wrap="square" lIns="68571" tIns="34285" rIns="68571" bIns="34285" rtlCol="0">
            <a:spAutoFit/>
          </a:bodyPr>
          <a:lstStyle/>
          <a:p>
            <a:pPr>
              <a:lnSpc>
                <a:spcPct val="150000"/>
              </a:lnSpc>
            </a:pPr>
            <a:r>
              <a:rPr lang="zh-CN" altLang="en-US" sz="2400" smtClean="0">
                <a:solidFill>
                  <a:srgbClr val="FF0000"/>
                </a:solidFill>
                <a:latin typeface="黑体" pitchFamily="49" charset="-122"/>
                <a:ea typeface="黑体" pitchFamily="49" charset="-122"/>
              </a:rPr>
              <a:t>解析</a:t>
            </a:r>
            <a:r>
              <a:rPr lang="en-US" sz="2400" smtClean="0">
                <a:solidFill>
                  <a:srgbClr val="FF0000"/>
                </a:solidFill>
                <a:latin typeface="黑体" pitchFamily="49" charset="-122"/>
                <a:ea typeface="黑体" pitchFamily="49" charset="-122"/>
              </a:rPr>
              <a:t>:B</a:t>
            </a:r>
            <a:r>
              <a:rPr lang="zh-CN" altLang="en-US" sz="2400" smtClean="0">
                <a:latin typeface="楷体" pitchFamily="49" charset="-122"/>
                <a:ea typeface="楷体" pitchFamily="49" charset="-122"/>
              </a:rPr>
              <a:t>　由材料可知</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在</a:t>
            </a:r>
            <a:r>
              <a:rPr lang="en-US" sz="2400" smtClean="0">
                <a:latin typeface="楷体" pitchFamily="49" charset="-122"/>
                <a:ea typeface="楷体" pitchFamily="49" charset="-122"/>
              </a:rPr>
              <a:t>1914</a:t>
            </a:r>
            <a:r>
              <a:rPr lang="en-US" altLang="zh-CN" sz="2400" smtClean="0">
                <a:latin typeface="楷体" pitchFamily="49" charset="-122"/>
                <a:ea typeface="楷体" pitchFamily="49" charset="-122"/>
              </a:rPr>
              <a:t>—</a:t>
            </a:r>
            <a:r>
              <a:rPr lang="en-US" sz="2400" smtClean="0">
                <a:latin typeface="楷体" pitchFamily="49" charset="-122"/>
                <a:ea typeface="楷体" pitchFamily="49" charset="-122"/>
              </a:rPr>
              <a:t>1919</a:t>
            </a:r>
            <a:r>
              <a:rPr lang="zh-CN" altLang="en-US" sz="2400" smtClean="0">
                <a:latin typeface="楷体" pitchFamily="49" charset="-122"/>
                <a:ea typeface="楷体" pitchFamily="49" charset="-122"/>
              </a:rPr>
              <a:t>这个时间段</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国货净出口值呈上涨趋势</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表明这一时期列强忙于第一次世界大战</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无暇顾及中国</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使得中国民族工业得到了短暂发展</a:t>
            </a:r>
            <a:r>
              <a:rPr lang="en-US" sz="2400" smtClean="0">
                <a:latin typeface="楷体" pitchFamily="49" charset="-122"/>
                <a:ea typeface="楷体" pitchFamily="49" charset="-122"/>
              </a:rPr>
              <a:t>,B</a:t>
            </a:r>
            <a:r>
              <a:rPr lang="zh-CN" altLang="en-US" sz="2400" smtClean="0">
                <a:latin typeface="楷体" pitchFamily="49" charset="-122"/>
                <a:ea typeface="楷体" pitchFamily="49" charset="-122"/>
              </a:rPr>
              <a:t>项正确</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材料反映的是中国民族工业得到了短暂发展</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“军阀混战阻碍贸易发展”与材料描述不符</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排除</a:t>
            </a:r>
            <a:r>
              <a:rPr lang="en-US" sz="2400" smtClean="0">
                <a:latin typeface="楷体" pitchFamily="49" charset="-122"/>
                <a:ea typeface="楷体" pitchFamily="49" charset="-122"/>
              </a:rPr>
              <a:t>A</a:t>
            </a:r>
            <a:r>
              <a:rPr lang="zh-CN" altLang="en-US" sz="2400" smtClean="0">
                <a:latin typeface="楷体" pitchFamily="49" charset="-122"/>
                <a:ea typeface="楷体" pitchFamily="49" charset="-122"/>
              </a:rPr>
              <a:t>项</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当时的中国依然处于贸易逆差的局面</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排除</a:t>
            </a:r>
            <a:r>
              <a:rPr lang="en-US" sz="2400" smtClean="0">
                <a:latin typeface="楷体" pitchFamily="49" charset="-122"/>
                <a:ea typeface="楷体" pitchFamily="49" charset="-122"/>
              </a:rPr>
              <a:t>C</a:t>
            </a:r>
            <a:r>
              <a:rPr lang="zh-CN" altLang="en-US" sz="2400" smtClean="0">
                <a:latin typeface="楷体" pitchFamily="49" charset="-122"/>
                <a:ea typeface="楷体" pitchFamily="49" charset="-122"/>
              </a:rPr>
              <a:t>项</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材料反映的是中国进出口贸易额概况</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没有国货内销市场的信息</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排除</a:t>
            </a:r>
            <a:r>
              <a:rPr lang="en-US" sz="2400" smtClean="0">
                <a:latin typeface="楷体" pitchFamily="49" charset="-122"/>
                <a:ea typeface="楷体" pitchFamily="49" charset="-122"/>
              </a:rPr>
              <a:t>D</a:t>
            </a:r>
            <a:r>
              <a:rPr lang="zh-CN" altLang="en-US" sz="2400" smtClean="0">
                <a:latin typeface="楷体" pitchFamily="49" charset="-122"/>
                <a:ea typeface="楷体" pitchFamily="49" charset="-122"/>
              </a:rPr>
              <a:t>项。</a:t>
            </a:r>
            <a:endParaRPr lang="zh-CN" altLang="en-US" sz="2400">
              <a:latin typeface="楷体" pitchFamily="49" charset="-122"/>
              <a:ea typeface="楷体" pitchFamily="49" charset="-122"/>
            </a:endParaRPr>
          </a:p>
        </p:txBody>
      </p:sp>
    </p:spTree>
  </p:cSld>
  <p:clrMapOvr>
    <a:masterClrMapping/>
  </p:clrMapOvr>
  <p:transition>
    <p:pull dir="d"/>
  </p:transition>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3" title=""/>
          <p:cNvSpPr txBox="1"/>
          <p:nvPr/>
        </p:nvSpPr>
        <p:spPr>
          <a:xfrm>
            <a:off x="142844" y="118629"/>
            <a:ext cx="8929750" cy="3453253"/>
          </a:xfrm>
          <a:prstGeom prst="rect">
            <a:avLst/>
          </a:prstGeom>
          <a:noFill/>
        </p:spPr>
        <p:txBody>
          <a:bodyPr wrap="square" rtlCol="0">
            <a:spAutoFit/>
          </a:bodyPr>
          <a:lstStyle/>
          <a:p>
            <a:r>
              <a:rPr lang="en-US" sz="2400" smtClean="0"/>
              <a:t>4.</a:t>
            </a:r>
            <a:r>
              <a:rPr lang="en-US" sz="2400" smtClean="0">
                <a:latin typeface="楷体" pitchFamily="49" charset="-122"/>
                <a:ea typeface="楷体" pitchFamily="49" charset="-122"/>
              </a:rPr>
              <a:t>(2025·</a:t>
            </a:r>
            <a:r>
              <a:rPr lang="zh-CN" altLang="en-US" sz="2400" smtClean="0">
                <a:latin typeface="楷体" pitchFamily="49" charset="-122"/>
                <a:ea typeface="楷体" pitchFamily="49" charset="-122"/>
              </a:rPr>
              <a:t>浙江杭州联考</a:t>
            </a:r>
            <a:r>
              <a:rPr lang="en-US" sz="2400" smtClean="0">
                <a:latin typeface="楷体" pitchFamily="49" charset="-122"/>
                <a:ea typeface="楷体" pitchFamily="49" charset="-122"/>
              </a:rPr>
              <a:t>)</a:t>
            </a:r>
            <a:r>
              <a:rPr lang="zh-CN" altLang="en-US" sz="2400" smtClean="0"/>
              <a:t>下图是</a:t>
            </a:r>
            <a:r>
              <a:rPr lang="en-US" sz="2400" smtClean="0"/>
              <a:t>1949</a:t>
            </a:r>
            <a:r>
              <a:rPr lang="en-US" altLang="zh-CN" sz="2400" smtClean="0"/>
              <a:t>—</a:t>
            </a:r>
            <a:r>
              <a:rPr lang="en-US" sz="2400" smtClean="0"/>
              <a:t>1955</a:t>
            </a:r>
            <a:r>
              <a:rPr lang="zh-CN" altLang="en-US" sz="2400" smtClean="0"/>
              <a:t>年经新华书店发行和经营的以“生产建设”为主题的年画、宣传画题材数据统计图。该图信息表明</a:t>
            </a:r>
            <a:r>
              <a:rPr lang="en-US" sz="2400" smtClean="0"/>
              <a:t>,</a:t>
            </a:r>
            <a:r>
              <a:rPr lang="zh-CN" altLang="en-US" sz="2400" smtClean="0"/>
              <a:t>这一时期</a:t>
            </a:r>
            <a:r>
              <a:rPr lang="en-US" sz="2400" smtClean="0"/>
              <a:t>(</a:t>
            </a:r>
            <a:r>
              <a:rPr lang="zh-CN" altLang="en-US" sz="2400" smtClean="0"/>
              <a:t>　　</a:t>
            </a:r>
            <a:r>
              <a:rPr lang="en-US" sz="2400" smtClean="0"/>
              <a:t>)</a:t>
            </a:r>
          </a:p>
          <a:p>
            <a:r>
              <a:rPr lang="en-US" sz="2400" smtClean="0"/>
              <a:t>A.</a:t>
            </a:r>
            <a:r>
              <a:rPr lang="zh-CN" altLang="en-US" sz="2400" smtClean="0"/>
              <a:t>“一五”计划奠定了工业化的基础</a:t>
            </a:r>
          </a:p>
          <a:p>
            <a:r>
              <a:rPr lang="en-US" sz="2400" smtClean="0"/>
              <a:t>B.</a:t>
            </a:r>
            <a:r>
              <a:rPr lang="zh-CN" altLang="en-US" sz="2400" smtClean="0"/>
              <a:t>国家重视调动人民生产积极性</a:t>
            </a:r>
          </a:p>
          <a:p>
            <a:r>
              <a:rPr lang="en-US" sz="2400" smtClean="0"/>
              <a:t>C.</a:t>
            </a:r>
            <a:r>
              <a:rPr lang="zh-CN" altLang="en-US" sz="2400" smtClean="0"/>
              <a:t>建立起了独立的国民经济体系</a:t>
            </a:r>
          </a:p>
          <a:p>
            <a:r>
              <a:rPr lang="en-US" sz="2400" smtClean="0"/>
              <a:t>D.</a:t>
            </a:r>
            <a:r>
              <a:rPr lang="zh-CN" altLang="en-US" sz="2400" smtClean="0"/>
              <a:t>人民的文化生活水平逐步提高</a:t>
            </a:r>
          </a:p>
        </p:txBody>
      </p:sp>
      <p:sp>
        <p:nvSpPr>
          <p:cNvPr id="5" name="TextBox 4" title=""/>
          <p:cNvSpPr txBox="1"/>
          <p:nvPr/>
        </p:nvSpPr>
        <p:spPr>
          <a:xfrm>
            <a:off x="3714744" y="902958"/>
            <a:ext cx="1000132" cy="779059"/>
          </a:xfrm>
          <a:prstGeom prst="rect">
            <a:avLst/>
          </a:prstGeom>
          <a:noFill/>
        </p:spPr>
        <p:txBody>
          <a:bodyPr wrap="square" rtlCol="0">
            <a:spAutoFit/>
          </a:bodyPr>
          <a:lstStyle/>
          <a:p>
            <a:r>
              <a:rPr lang="en-US" altLang="zh-CN" sz="4000" smtClean="0">
                <a:solidFill>
                  <a:srgbClr val="FF0000"/>
                </a:solidFill>
              </a:rPr>
              <a:t>B</a:t>
            </a:r>
            <a:endParaRPr lang="zh-CN" altLang="en-US" sz="4000" smtClean="0">
              <a:solidFill>
                <a:srgbClr val="FF0000"/>
              </a:solidFill>
            </a:endParaRPr>
          </a:p>
        </p:txBody>
      </p:sp>
      <p:pic>
        <p:nvPicPr>
          <p:cNvPr id="6" name="M24Z2LLS37.eps" title=""/>
          <p:cNvPicPr/>
          <p:nvPr/>
        </p:nvPicPr>
        <p:blipFill>
          <a:blip r:embed="rId2">
            <a:clrChange>
              <a:clrFrom>
                <a:srgbClr val="FFFFFF"/>
              </a:clrFrom>
              <a:clrTo>
                <a:srgbClr val="FFFFFF">
                  <a:alpha val="0"/>
                </a:srgbClr>
              </a:clrTo>
            </a:clrChange>
          </a:blip>
          <a:stretch>
            <a:fillRect/>
          </a:stretch>
        </p:blipFill>
        <p:spPr>
          <a:xfrm>
            <a:off x="4857752" y="2143122"/>
            <a:ext cx="4071966" cy="2783566"/>
          </a:xfrm>
          <a:prstGeom prst="rect">
            <a:avLst/>
          </a:prstGeom>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TextBox 2" title=""/>
          <p:cNvSpPr txBox="1"/>
          <p:nvPr/>
        </p:nvSpPr>
        <p:spPr>
          <a:xfrm>
            <a:off x="105967" y="214296"/>
            <a:ext cx="8966627" cy="4501222"/>
          </a:xfrm>
          <a:prstGeom prst="rect">
            <a:avLst/>
          </a:prstGeom>
          <a:noFill/>
        </p:spPr>
        <p:txBody>
          <a:bodyPr wrap="square" lIns="68571" tIns="34285" rIns="68571" bIns="34285" rtlCol="0">
            <a:spAutoFit/>
          </a:bodyPr>
          <a:lstStyle/>
          <a:p>
            <a:pPr>
              <a:lnSpc>
                <a:spcPct val="150000"/>
              </a:lnSpc>
            </a:pPr>
            <a:r>
              <a:rPr lang="zh-CN" altLang="en-US" sz="2400" smtClean="0">
                <a:solidFill>
                  <a:srgbClr val="FF0000"/>
                </a:solidFill>
                <a:latin typeface="黑体" pitchFamily="49" charset="-122"/>
                <a:ea typeface="黑体" pitchFamily="49" charset="-122"/>
              </a:rPr>
              <a:t>解析</a:t>
            </a:r>
            <a:r>
              <a:rPr lang="en-US" sz="2400" smtClean="0">
                <a:solidFill>
                  <a:srgbClr val="FF0000"/>
                </a:solidFill>
                <a:latin typeface="黑体" pitchFamily="49" charset="-122"/>
                <a:ea typeface="黑体" pitchFamily="49" charset="-122"/>
              </a:rPr>
              <a:t>:B</a:t>
            </a:r>
            <a:r>
              <a:rPr lang="zh-CN" altLang="en-US" sz="2400" smtClean="0">
                <a:latin typeface="楷体" pitchFamily="49" charset="-122"/>
                <a:ea typeface="楷体" pitchFamily="49" charset="-122"/>
              </a:rPr>
              <a:t>　根据材料数据可知</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从</a:t>
            </a:r>
            <a:r>
              <a:rPr lang="en-US" sz="2400" smtClean="0">
                <a:latin typeface="楷体" pitchFamily="49" charset="-122"/>
                <a:ea typeface="楷体" pitchFamily="49" charset="-122"/>
              </a:rPr>
              <a:t>1949</a:t>
            </a:r>
            <a:r>
              <a:rPr lang="zh-CN" altLang="en-US" sz="2400" smtClean="0">
                <a:latin typeface="楷体" pitchFamily="49" charset="-122"/>
                <a:ea typeface="楷体" pitchFamily="49" charset="-122"/>
              </a:rPr>
              <a:t>年至</a:t>
            </a:r>
            <a:r>
              <a:rPr lang="en-US" sz="2400" smtClean="0">
                <a:latin typeface="楷体" pitchFamily="49" charset="-122"/>
                <a:ea typeface="楷体" pitchFamily="49" charset="-122"/>
              </a:rPr>
              <a:t>1955</a:t>
            </a:r>
            <a:r>
              <a:rPr lang="zh-CN" altLang="en-US" sz="2400" smtClean="0">
                <a:latin typeface="楷体" pitchFamily="49" charset="-122"/>
                <a:ea typeface="楷体" pitchFamily="49" charset="-122"/>
              </a:rPr>
              <a:t>年以来</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经新华书店发行和经营的以“生产建设”为主题的年画、宣传画题材的数据呈现急剧增加的趋势</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结合新中国成立初期国民经济恢复、“一五”计划、三大改造等经济措施来看</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这说明当时国家通过宣传等方式</a:t>
            </a:r>
            <a:r>
              <a:rPr lang="zh-CN" altLang="en-US" sz="2400" spc="-40" smtClean="0">
                <a:latin typeface="楷体" pitchFamily="49" charset="-122"/>
                <a:ea typeface="楷体" pitchFamily="49" charset="-122"/>
              </a:rPr>
              <a:t>调动人民生产积极性</a:t>
            </a:r>
            <a:r>
              <a:rPr lang="en-US" sz="2400" spc="-40" smtClean="0">
                <a:latin typeface="楷体" pitchFamily="49" charset="-122"/>
                <a:ea typeface="楷体" pitchFamily="49" charset="-122"/>
              </a:rPr>
              <a:t>,B</a:t>
            </a:r>
            <a:r>
              <a:rPr lang="zh-CN" altLang="en-US" sz="2400" spc="-40" smtClean="0">
                <a:latin typeface="楷体" pitchFamily="49" charset="-122"/>
                <a:ea typeface="楷体" pitchFamily="49" charset="-122"/>
              </a:rPr>
              <a:t>项正确</a:t>
            </a:r>
            <a:r>
              <a:rPr lang="en-US" sz="2400" spc="-40" smtClean="0">
                <a:latin typeface="楷体" pitchFamily="49" charset="-122"/>
                <a:ea typeface="楷体" pitchFamily="49" charset="-122"/>
              </a:rPr>
              <a:t>;</a:t>
            </a:r>
            <a:r>
              <a:rPr lang="zh-CN" altLang="en-US" sz="2400" spc="-40" smtClean="0">
                <a:latin typeface="楷体" pitchFamily="49" charset="-122"/>
                <a:ea typeface="楷体" pitchFamily="49" charset="-122"/>
              </a:rPr>
              <a:t>“一五”计划的完成时间是</a:t>
            </a:r>
            <a:r>
              <a:rPr lang="en-US" sz="2400" spc="-40" smtClean="0">
                <a:latin typeface="楷体" pitchFamily="49" charset="-122"/>
                <a:ea typeface="楷体" pitchFamily="49" charset="-122"/>
              </a:rPr>
              <a:t>1957</a:t>
            </a:r>
            <a:r>
              <a:rPr lang="zh-CN" altLang="en-US" sz="2400" spc="-40" smtClean="0">
                <a:latin typeface="楷体" pitchFamily="49" charset="-122"/>
                <a:ea typeface="楷体" pitchFamily="49" charset="-122"/>
              </a:rPr>
              <a:t>年</a:t>
            </a:r>
            <a:r>
              <a:rPr lang="en-US" sz="2400" spc="-40" smtClean="0">
                <a:latin typeface="楷体" pitchFamily="49" charset="-122"/>
                <a:ea typeface="楷体" pitchFamily="49" charset="-122"/>
              </a:rPr>
              <a:t>,</a:t>
            </a:r>
            <a:r>
              <a:rPr lang="zh-CN" altLang="en-US" sz="2400" smtClean="0">
                <a:latin typeface="楷体" pitchFamily="49" charset="-122"/>
                <a:ea typeface="楷体" pitchFamily="49" charset="-122"/>
              </a:rPr>
              <a:t>排除</a:t>
            </a:r>
            <a:r>
              <a:rPr lang="en-US" sz="2400" smtClean="0">
                <a:latin typeface="楷体" pitchFamily="49" charset="-122"/>
                <a:ea typeface="楷体" pitchFamily="49" charset="-122"/>
              </a:rPr>
              <a:t>A</a:t>
            </a:r>
            <a:r>
              <a:rPr lang="zh-CN" altLang="en-US" sz="2400" smtClean="0">
                <a:latin typeface="楷体" pitchFamily="49" charset="-122"/>
                <a:ea typeface="楷体" pitchFamily="49" charset="-122"/>
              </a:rPr>
              <a:t>项</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从“一五”时期起到“四五”时期</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我国初步形成了独立的、比较完整的工业体系和国民经济体系</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排除</a:t>
            </a:r>
            <a:r>
              <a:rPr lang="en-US" sz="2400" smtClean="0">
                <a:latin typeface="楷体" pitchFamily="49" charset="-122"/>
                <a:ea typeface="楷体" pitchFamily="49" charset="-122"/>
              </a:rPr>
              <a:t>C</a:t>
            </a:r>
            <a:r>
              <a:rPr lang="zh-CN" altLang="en-US" sz="2400" smtClean="0">
                <a:latin typeface="楷体" pitchFamily="49" charset="-122"/>
                <a:ea typeface="楷体" pitchFamily="49" charset="-122"/>
              </a:rPr>
              <a:t>项</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据材料无法得出人民的文化生活水平逐步提高</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排除</a:t>
            </a:r>
            <a:r>
              <a:rPr lang="en-US" sz="2400" smtClean="0">
                <a:latin typeface="楷体" pitchFamily="49" charset="-122"/>
                <a:ea typeface="楷体" pitchFamily="49" charset="-122"/>
              </a:rPr>
              <a:t>D</a:t>
            </a:r>
            <a:r>
              <a:rPr lang="zh-CN" altLang="en-US" sz="2400" smtClean="0">
                <a:latin typeface="楷体" pitchFamily="49" charset="-122"/>
                <a:ea typeface="楷体" pitchFamily="49" charset="-122"/>
              </a:rPr>
              <a:t>项。</a:t>
            </a:r>
            <a:endParaRPr lang="zh-CN" altLang="en-US" sz="2400">
              <a:latin typeface="楷体" pitchFamily="49" charset="-122"/>
              <a:ea typeface="楷体" pitchFamily="49" charset="-122"/>
            </a:endParaRPr>
          </a:p>
        </p:txBody>
      </p:sp>
    </p:spTree>
  </p:cSld>
  <p:clrMapOvr>
    <a:masterClrMapping/>
  </p:clrMapOvr>
  <p:transition>
    <p:wedge/>
  </p:transition>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 name="TextBox 11" title=""/>
          <p:cNvSpPr txBox="1"/>
          <p:nvPr/>
        </p:nvSpPr>
        <p:spPr>
          <a:xfrm>
            <a:off x="142876" y="130263"/>
            <a:ext cx="8858280" cy="2012859"/>
          </a:xfrm>
          <a:prstGeom prst="rect">
            <a:avLst/>
          </a:prstGeom>
          <a:noFill/>
        </p:spPr>
        <p:txBody>
          <a:bodyPr wrap="square" rtlCol="0">
            <a:spAutoFit/>
          </a:bodyPr>
          <a:lstStyle/>
          <a:p>
            <a:r>
              <a:rPr lang="en-US" sz="2400" smtClean="0"/>
              <a:t>5.</a:t>
            </a:r>
            <a:r>
              <a:rPr lang="zh-CN" altLang="en-US" sz="2400" smtClean="0"/>
              <a:t>下面为</a:t>
            </a:r>
            <a:r>
              <a:rPr lang="en-US" sz="2400" smtClean="0"/>
              <a:t>1978</a:t>
            </a:r>
            <a:r>
              <a:rPr lang="en-US" altLang="zh-CN" sz="2400" smtClean="0"/>
              <a:t>—</a:t>
            </a:r>
            <a:r>
              <a:rPr lang="en-US" sz="2400" smtClean="0"/>
              <a:t>2007</a:t>
            </a:r>
            <a:r>
              <a:rPr lang="zh-CN" altLang="en-US" sz="2400" smtClean="0"/>
              <a:t>年中国三大产业结构变动图。据此可知</a:t>
            </a:r>
            <a:r>
              <a:rPr lang="en-US" sz="2400" smtClean="0"/>
              <a:t>,</a:t>
            </a:r>
            <a:r>
              <a:rPr lang="zh-CN" altLang="en-US" sz="2400" smtClean="0"/>
              <a:t>该时期我国</a:t>
            </a:r>
            <a:r>
              <a:rPr lang="en-US" sz="2400" smtClean="0"/>
              <a:t>(</a:t>
            </a:r>
            <a:r>
              <a:rPr lang="zh-CN" altLang="en-US" sz="2400" smtClean="0"/>
              <a:t>　　</a:t>
            </a:r>
            <a:r>
              <a:rPr lang="en-US" sz="2400" smtClean="0"/>
              <a:t>)</a:t>
            </a:r>
          </a:p>
          <a:p>
            <a:r>
              <a:rPr lang="en-US" sz="2400" smtClean="0"/>
              <a:t>A.</a:t>
            </a:r>
            <a:r>
              <a:rPr lang="zh-CN" altLang="en-US" sz="2400" smtClean="0"/>
              <a:t>农业发展水平长期滞后   </a:t>
            </a:r>
            <a:r>
              <a:rPr lang="en-US" sz="2400" smtClean="0"/>
              <a:t>	B.</a:t>
            </a:r>
            <a:r>
              <a:rPr lang="zh-CN" altLang="en-US" sz="2400" smtClean="0"/>
              <a:t>工业生产形成完整体系</a:t>
            </a:r>
          </a:p>
          <a:p>
            <a:r>
              <a:rPr lang="en-US" sz="2400" smtClean="0"/>
              <a:t>C.</a:t>
            </a:r>
            <a:r>
              <a:rPr lang="zh-CN" altLang="en-US" sz="2400" smtClean="0"/>
              <a:t>经济体制改革不断深化   </a:t>
            </a:r>
            <a:r>
              <a:rPr lang="en-US" sz="2400" smtClean="0"/>
              <a:t>	D.</a:t>
            </a:r>
            <a:r>
              <a:rPr lang="zh-CN" altLang="en-US" sz="2400" smtClean="0"/>
              <a:t>国民经济结构严重畸形</a:t>
            </a:r>
          </a:p>
        </p:txBody>
      </p:sp>
      <p:sp>
        <p:nvSpPr>
          <p:cNvPr id="14" name="TextBox 13" title=""/>
          <p:cNvSpPr txBox="1"/>
          <p:nvPr/>
        </p:nvSpPr>
        <p:spPr>
          <a:xfrm>
            <a:off x="1722100" y="423635"/>
            <a:ext cx="1000132" cy="779059"/>
          </a:xfrm>
          <a:prstGeom prst="rect">
            <a:avLst/>
          </a:prstGeom>
          <a:noFill/>
        </p:spPr>
        <p:txBody>
          <a:bodyPr wrap="square" rtlCol="0">
            <a:spAutoFit/>
          </a:bodyPr>
          <a:lstStyle/>
          <a:p>
            <a:r>
              <a:rPr lang="en-US" altLang="zh-CN" sz="4000" smtClean="0">
                <a:solidFill>
                  <a:srgbClr val="FF0000"/>
                </a:solidFill>
              </a:rPr>
              <a:t>C</a:t>
            </a:r>
            <a:endParaRPr lang="zh-CN" altLang="en-US" sz="4000" smtClean="0">
              <a:solidFill>
                <a:srgbClr val="FF0000"/>
              </a:solidFill>
            </a:endParaRPr>
          </a:p>
        </p:txBody>
      </p:sp>
      <p:pic>
        <p:nvPicPr>
          <p:cNvPr id="4" name="M24Z2LLS38.eps" title=""/>
          <p:cNvPicPr/>
          <p:nvPr/>
        </p:nvPicPr>
        <p:blipFill>
          <a:blip r:embed="rId2">
            <a:clrChange>
              <a:clrFrom>
                <a:srgbClr val="FFFFFF"/>
              </a:clrFrom>
              <a:clrTo>
                <a:srgbClr val="FFFFFF">
                  <a:alpha val="0"/>
                </a:srgbClr>
              </a:clrTo>
            </a:clrChange>
          </a:blip>
          <a:stretch>
            <a:fillRect/>
          </a:stretch>
        </p:blipFill>
        <p:spPr>
          <a:xfrm>
            <a:off x="1785918" y="2213245"/>
            <a:ext cx="6357982" cy="2787397"/>
          </a:xfrm>
          <a:prstGeom prst="rect">
            <a:avLst/>
          </a:prstGeom>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TextBox 5" title=""/>
          <p:cNvSpPr txBox="1"/>
          <p:nvPr/>
        </p:nvSpPr>
        <p:spPr>
          <a:xfrm>
            <a:off x="71406" y="285734"/>
            <a:ext cx="9001188" cy="4390423"/>
          </a:xfrm>
          <a:prstGeom prst="rect">
            <a:avLst/>
          </a:prstGeom>
          <a:noFill/>
        </p:spPr>
        <p:txBody>
          <a:bodyPr wrap="square" lIns="68571" tIns="34285" rIns="68571" bIns="34285" rtlCol="0">
            <a:spAutoFit/>
          </a:bodyPr>
          <a:lstStyle/>
          <a:p>
            <a:r>
              <a:rPr lang="zh-CN" altLang="en-US" sz="2400" smtClean="0">
                <a:solidFill>
                  <a:srgbClr val="FF0000"/>
                </a:solidFill>
                <a:latin typeface="黑体" pitchFamily="49" charset="-122"/>
                <a:ea typeface="黑体" pitchFamily="49" charset="-122"/>
              </a:rPr>
              <a:t>解析</a:t>
            </a:r>
            <a:r>
              <a:rPr lang="en-US" sz="2400" smtClean="0">
                <a:solidFill>
                  <a:srgbClr val="FF0000"/>
                </a:solidFill>
                <a:latin typeface="黑体" pitchFamily="49" charset="-122"/>
                <a:ea typeface="黑体" pitchFamily="49" charset="-122"/>
              </a:rPr>
              <a:t>:C</a:t>
            </a:r>
            <a:r>
              <a:rPr lang="zh-CN" altLang="en-US" sz="2400" smtClean="0">
                <a:latin typeface="楷体" pitchFamily="49" charset="-122"/>
                <a:ea typeface="楷体" pitchFamily="49" charset="-122"/>
              </a:rPr>
              <a:t>　改革开放以来</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在三大产业结构中</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农业所占的比重下降</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工业所占的比重基本维持稳定</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第三产业所占的比重上升</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结合所学知识可知</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改革开放以来</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工业、服务业发展速度较快</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推动了</a:t>
            </a:r>
            <a:r>
              <a:rPr lang="zh-CN" altLang="en-US" sz="2400" spc="-30" smtClean="0">
                <a:latin typeface="楷体" pitchFamily="49" charset="-122"/>
                <a:ea typeface="楷体" pitchFamily="49" charset="-122"/>
              </a:rPr>
              <a:t>国民经济结构更加合理</a:t>
            </a:r>
            <a:r>
              <a:rPr lang="en-US" sz="2400" spc="-30" smtClean="0">
                <a:latin typeface="楷体" pitchFamily="49" charset="-122"/>
                <a:ea typeface="楷体" pitchFamily="49" charset="-122"/>
              </a:rPr>
              <a:t>,</a:t>
            </a:r>
            <a:r>
              <a:rPr lang="zh-CN" altLang="en-US" sz="2400" spc="-30" smtClean="0">
                <a:latin typeface="楷体" pitchFamily="49" charset="-122"/>
                <a:ea typeface="楷体" pitchFamily="49" charset="-122"/>
              </a:rPr>
              <a:t>反映了经济体制改革的发展和深化</a:t>
            </a:r>
            <a:r>
              <a:rPr lang="en-US" sz="2400" spc="-30" smtClean="0">
                <a:latin typeface="楷体" pitchFamily="49" charset="-122"/>
                <a:ea typeface="楷体" pitchFamily="49" charset="-122"/>
              </a:rPr>
              <a:t>,C</a:t>
            </a:r>
            <a:r>
              <a:rPr lang="zh-CN" altLang="en-US" sz="2400" spc="-30" smtClean="0">
                <a:latin typeface="楷体" pitchFamily="49" charset="-122"/>
                <a:ea typeface="楷体" pitchFamily="49" charset="-122"/>
              </a:rPr>
              <a:t>项正确</a:t>
            </a:r>
            <a:r>
              <a:rPr lang="en-US" sz="2400" spc="-30" smtClean="0">
                <a:latin typeface="楷体" pitchFamily="49" charset="-122"/>
                <a:ea typeface="楷体" pitchFamily="49" charset="-122"/>
              </a:rPr>
              <a:t>;</a:t>
            </a:r>
            <a:r>
              <a:rPr lang="zh-CN" altLang="en-US" sz="2400" smtClean="0">
                <a:latin typeface="楷体" pitchFamily="49" charset="-122"/>
                <a:ea typeface="楷体" pitchFamily="49" charset="-122"/>
              </a:rPr>
              <a:t>虽然农业在三大产业结构中所占的比例下降</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但农业在改革开放以来不断发展</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并没有长期滞后</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排除</a:t>
            </a:r>
            <a:r>
              <a:rPr lang="en-US" sz="2400" smtClean="0">
                <a:latin typeface="楷体" pitchFamily="49" charset="-122"/>
                <a:ea typeface="楷体" pitchFamily="49" charset="-122"/>
              </a:rPr>
              <a:t>A</a:t>
            </a:r>
            <a:r>
              <a:rPr lang="zh-CN" altLang="en-US" sz="2400" smtClean="0">
                <a:latin typeface="楷体" pitchFamily="49" charset="-122"/>
                <a:ea typeface="楷体" pitchFamily="49" charset="-122"/>
              </a:rPr>
              <a:t>项</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材料只能反映工业在产业结构中所占的比例</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不能得知工业内部的情况</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不能反映工业生产形成完整体系</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排除</a:t>
            </a:r>
            <a:r>
              <a:rPr lang="en-US" sz="2400" smtClean="0">
                <a:latin typeface="楷体" pitchFamily="49" charset="-122"/>
                <a:ea typeface="楷体" pitchFamily="49" charset="-122"/>
              </a:rPr>
              <a:t>B</a:t>
            </a:r>
            <a:r>
              <a:rPr lang="zh-CN" altLang="en-US" sz="2400" smtClean="0">
                <a:latin typeface="楷体" pitchFamily="49" charset="-122"/>
                <a:ea typeface="楷体" pitchFamily="49" charset="-122"/>
              </a:rPr>
              <a:t>项</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材料反映的是经济体制改革推动国民经济结构的发展和完善</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并非畸形发展</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排除</a:t>
            </a:r>
            <a:r>
              <a:rPr lang="en-US" sz="2400" smtClean="0">
                <a:latin typeface="楷体" pitchFamily="49" charset="-122"/>
                <a:ea typeface="楷体" pitchFamily="49" charset="-122"/>
              </a:rPr>
              <a:t>D</a:t>
            </a:r>
            <a:r>
              <a:rPr lang="zh-CN" altLang="en-US" sz="2400" smtClean="0">
                <a:latin typeface="楷体" pitchFamily="49" charset="-122"/>
                <a:ea typeface="楷体" pitchFamily="49" charset="-122"/>
              </a:rPr>
              <a:t>项。</a:t>
            </a:r>
            <a:endParaRPr lang="zh-CN" altLang="en-US" sz="2400">
              <a:latin typeface="楷体" pitchFamily="49" charset="-122"/>
              <a:ea typeface="楷体" pitchFamily="49" charset="-122"/>
            </a:endParaRPr>
          </a:p>
        </p:txBody>
      </p:sp>
    </p:spTree>
  </p:cSld>
  <p:clrMapOvr>
    <a:masterClrMapping/>
  </p:clrMapOvr>
  <p:transition>
    <p:diamond/>
  </p:transition>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TextBox 8" title=""/>
          <p:cNvSpPr txBox="1"/>
          <p:nvPr/>
        </p:nvSpPr>
        <p:spPr>
          <a:xfrm>
            <a:off x="124405" y="214842"/>
            <a:ext cx="8948189" cy="2950028"/>
          </a:xfrm>
          <a:prstGeom prst="rect">
            <a:avLst/>
          </a:prstGeom>
          <a:noFill/>
        </p:spPr>
        <p:txBody>
          <a:bodyPr wrap="square" lIns="68571" tIns="34285" rIns="68571" bIns="34285" rtlCol="0">
            <a:spAutoFit/>
          </a:bodyPr>
          <a:lstStyle/>
          <a:p>
            <a:r>
              <a:rPr lang="en-US" sz="2400" smtClean="0"/>
              <a:t>6.</a:t>
            </a:r>
            <a:r>
              <a:rPr lang="en-US" sz="2400" smtClean="0">
                <a:latin typeface="楷体" pitchFamily="49" charset="-122"/>
                <a:ea typeface="楷体" pitchFamily="49" charset="-122"/>
              </a:rPr>
              <a:t>(2024·</a:t>
            </a:r>
            <a:r>
              <a:rPr lang="zh-CN" altLang="en-US" sz="2400" smtClean="0">
                <a:latin typeface="楷体" pitchFamily="49" charset="-122"/>
                <a:ea typeface="楷体" pitchFamily="49" charset="-122"/>
              </a:rPr>
              <a:t>浙江台州联考</a:t>
            </a:r>
            <a:r>
              <a:rPr lang="en-US" sz="2400" smtClean="0">
                <a:latin typeface="楷体" pitchFamily="49" charset="-122"/>
                <a:ea typeface="楷体" pitchFamily="49" charset="-122"/>
              </a:rPr>
              <a:t>)</a:t>
            </a:r>
            <a:r>
              <a:rPr lang="zh-CN" altLang="en-US" sz="2400" smtClean="0"/>
              <a:t>下图是中古后期西欧城市布鲁日</a:t>
            </a:r>
            <a:r>
              <a:rPr lang="en-US" sz="2400" smtClean="0"/>
              <a:t>(</a:t>
            </a:r>
            <a:r>
              <a:rPr lang="zh-CN" altLang="en-US" sz="2400" smtClean="0"/>
              <a:t>在今比利时</a:t>
            </a:r>
            <a:r>
              <a:rPr lang="en-US" sz="2400" smtClean="0"/>
              <a:t>)</a:t>
            </a:r>
            <a:r>
              <a:rPr lang="zh-CN" altLang="en-US" sz="2400" smtClean="0"/>
              <a:t>职业比例扇形图。据此可知</a:t>
            </a:r>
            <a:r>
              <a:rPr lang="en-US" sz="2400" smtClean="0"/>
              <a:t>,</a:t>
            </a:r>
            <a:r>
              <a:rPr lang="zh-CN" altLang="en-US" sz="2400" smtClean="0"/>
              <a:t>当时布鲁日</a:t>
            </a:r>
            <a:r>
              <a:rPr lang="en-US" sz="2400" smtClean="0"/>
              <a:t>(</a:t>
            </a:r>
            <a:r>
              <a:rPr lang="zh-CN" altLang="en-US" sz="2400" smtClean="0"/>
              <a:t>　　</a:t>
            </a:r>
            <a:r>
              <a:rPr lang="en-US" sz="2400" smtClean="0"/>
              <a:t>)</a:t>
            </a:r>
          </a:p>
          <a:p>
            <a:r>
              <a:rPr lang="en-US" sz="2400" smtClean="0"/>
              <a:t>A.</a:t>
            </a:r>
            <a:r>
              <a:rPr lang="zh-CN" altLang="en-US" sz="2400" smtClean="0"/>
              <a:t>受益于欧洲贸易中心的转移</a:t>
            </a:r>
            <a:endParaRPr lang="en-US" altLang="zh-CN" sz="2400" smtClean="0"/>
          </a:p>
          <a:p>
            <a:r>
              <a:rPr lang="en-US" sz="2400" smtClean="0"/>
              <a:t>B.</a:t>
            </a:r>
            <a:r>
              <a:rPr lang="zh-CN" altLang="en-US" sz="2400" smtClean="0"/>
              <a:t>发展受阻于基督教会的神权统治</a:t>
            </a:r>
          </a:p>
          <a:p>
            <a:r>
              <a:rPr lang="en-US" sz="2400" smtClean="0"/>
              <a:t>C.</a:t>
            </a:r>
            <a:r>
              <a:rPr lang="zh-CN" altLang="en-US" sz="2400" smtClean="0"/>
              <a:t>已经出现了资本主义的萌芽</a:t>
            </a:r>
            <a:endParaRPr lang="en-US" altLang="zh-CN" sz="2400" smtClean="0"/>
          </a:p>
          <a:p>
            <a:r>
              <a:rPr lang="en-US" sz="2400" smtClean="0"/>
              <a:t>D.</a:t>
            </a:r>
            <a:r>
              <a:rPr lang="zh-CN" altLang="en-US" sz="2400" smtClean="0"/>
              <a:t>工商业是市民的基本谋生手段</a:t>
            </a:r>
          </a:p>
        </p:txBody>
      </p:sp>
      <p:sp>
        <p:nvSpPr>
          <p:cNvPr id="5" name="TextBox 4" title=""/>
          <p:cNvSpPr txBox="1"/>
          <p:nvPr/>
        </p:nvSpPr>
        <p:spPr>
          <a:xfrm>
            <a:off x="6595124" y="500048"/>
            <a:ext cx="1000132" cy="779059"/>
          </a:xfrm>
          <a:prstGeom prst="rect">
            <a:avLst/>
          </a:prstGeom>
          <a:noFill/>
        </p:spPr>
        <p:txBody>
          <a:bodyPr wrap="square" rtlCol="0">
            <a:spAutoFit/>
          </a:bodyPr>
          <a:lstStyle/>
          <a:p>
            <a:r>
              <a:rPr lang="en-US" altLang="zh-CN" sz="4000" smtClean="0">
                <a:solidFill>
                  <a:srgbClr val="FF0000"/>
                </a:solidFill>
              </a:rPr>
              <a:t>D</a:t>
            </a:r>
            <a:endParaRPr lang="zh-CN" altLang="en-US" sz="4000" smtClean="0">
              <a:solidFill>
                <a:srgbClr val="FF0000"/>
              </a:solidFill>
            </a:endParaRPr>
          </a:p>
        </p:txBody>
      </p:sp>
      <p:pic>
        <p:nvPicPr>
          <p:cNvPr id="4" name="M24Z2LLS39.eps" title=""/>
          <p:cNvPicPr/>
          <p:nvPr/>
        </p:nvPicPr>
        <p:blipFill>
          <a:blip r:embed="rId2">
            <a:clrChange>
              <a:clrFrom>
                <a:srgbClr val="FFFFFF"/>
              </a:clrFrom>
              <a:clrTo>
                <a:srgbClr val="FFFFFF">
                  <a:alpha val="0"/>
                </a:srgbClr>
              </a:clrTo>
            </a:clrChange>
          </a:blip>
          <a:stretch>
            <a:fillRect/>
          </a:stretch>
        </p:blipFill>
        <p:spPr>
          <a:xfrm>
            <a:off x="4929190" y="1380882"/>
            <a:ext cx="4000496" cy="3405446"/>
          </a:xfrm>
          <a:prstGeom prst="rect">
            <a:avLst/>
          </a:prstGeom>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3" title=""/>
          <p:cNvSpPr txBox="1"/>
          <p:nvPr/>
        </p:nvSpPr>
        <p:spPr>
          <a:xfrm>
            <a:off x="142844" y="265218"/>
            <a:ext cx="8805313" cy="3306664"/>
          </a:xfrm>
          <a:prstGeom prst="rect">
            <a:avLst/>
          </a:prstGeom>
          <a:noFill/>
        </p:spPr>
        <p:txBody>
          <a:bodyPr wrap="square" lIns="68571" tIns="34285" rIns="68571" bIns="34285" rtlCol="0">
            <a:spAutoFit/>
          </a:bodyPr>
          <a:lstStyle/>
          <a:p>
            <a:pPr>
              <a:lnSpc>
                <a:spcPct val="150000"/>
              </a:lnSpc>
            </a:pPr>
            <a:r>
              <a:rPr lang="zh-CN" altLang="en-US" sz="2400" smtClean="0">
                <a:solidFill>
                  <a:srgbClr val="FF0000"/>
                </a:solidFill>
                <a:latin typeface="黑体" pitchFamily="49" charset="-122"/>
                <a:ea typeface="黑体" pitchFamily="49" charset="-122"/>
              </a:rPr>
              <a:t>解析</a:t>
            </a:r>
            <a:r>
              <a:rPr lang="en-US" sz="2400" smtClean="0">
                <a:solidFill>
                  <a:srgbClr val="FF0000"/>
                </a:solidFill>
                <a:latin typeface="黑体" pitchFamily="49" charset="-122"/>
                <a:ea typeface="黑体" pitchFamily="49" charset="-122"/>
              </a:rPr>
              <a:t>:D</a:t>
            </a:r>
            <a:r>
              <a:rPr lang="zh-CN" altLang="en-US" sz="2400" smtClean="0">
                <a:latin typeface="楷体" pitchFamily="49" charset="-122"/>
                <a:ea typeface="楷体" pitchFamily="49" charset="-122"/>
              </a:rPr>
              <a:t>　据题干可以看出</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当时布鲁日的职业中</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手工业和工商业占据了绝对的比重</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说明工商业是市民的基本谋生手段</a:t>
            </a:r>
            <a:r>
              <a:rPr lang="en-US" sz="2400" smtClean="0">
                <a:latin typeface="楷体" pitchFamily="49" charset="-122"/>
                <a:ea typeface="楷体" pitchFamily="49" charset="-122"/>
              </a:rPr>
              <a:t>,D</a:t>
            </a:r>
            <a:r>
              <a:rPr lang="zh-CN" altLang="en-US" sz="2400" smtClean="0">
                <a:latin typeface="楷体" pitchFamily="49" charset="-122"/>
                <a:ea typeface="楷体" pitchFamily="49" charset="-122"/>
              </a:rPr>
              <a:t>项正确</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仅根据布鲁日的职业比例分布并不能看出当时布鲁日受益于欧洲贸易中心的转移或者发展受阻于基督教会的神权统治</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排除</a:t>
            </a:r>
            <a:r>
              <a:rPr lang="en-US" sz="2400" smtClean="0">
                <a:latin typeface="楷体" pitchFamily="49" charset="-122"/>
                <a:ea typeface="楷体" pitchFamily="49" charset="-122"/>
              </a:rPr>
              <a:t>A</a:t>
            </a:r>
            <a:r>
              <a:rPr lang="zh-CN" altLang="en-US" sz="2400" smtClean="0">
                <a:latin typeface="楷体" pitchFamily="49" charset="-122"/>
                <a:ea typeface="楷体" pitchFamily="49" charset="-122"/>
              </a:rPr>
              <a:t>、</a:t>
            </a:r>
            <a:r>
              <a:rPr lang="en-US" sz="2400" smtClean="0">
                <a:latin typeface="楷体" pitchFamily="49" charset="-122"/>
                <a:ea typeface="楷体" pitchFamily="49" charset="-122"/>
              </a:rPr>
              <a:t>B</a:t>
            </a:r>
            <a:r>
              <a:rPr lang="zh-CN" altLang="en-US" sz="2400" smtClean="0">
                <a:latin typeface="楷体" pitchFamily="49" charset="-122"/>
                <a:ea typeface="楷体" pitchFamily="49" charset="-122"/>
              </a:rPr>
              <a:t>两项</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仅根据职业比例分布不能体现雇佣关系</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看不出出现了资本主义萌芽</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排除</a:t>
            </a:r>
            <a:r>
              <a:rPr lang="en-US" sz="2400" smtClean="0">
                <a:latin typeface="楷体" pitchFamily="49" charset="-122"/>
                <a:ea typeface="楷体" pitchFamily="49" charset="-122"/>
              </a:rPr>
              <a:t>C</a:t>
            </a:r>
            <a:r>
              <a:rPr lang="zh-CN" altLang="en-US" sz="2400" smtClean="0">
                <a:latin typeface="楷体" pitchFamily="49" charset="-122"/>
                <a:ea typeface="楷体" pitchFamily="49" charset="-122"/>
              </a:rPr>
              <a:t>项。</a:t>
            </a:r>
            <a:endParaRPr lang="zh-CN" altLang="en-US" sz="2400">
              <a:latin typeface="楷体" pitchFamily="49" charset="-122"/>
              <a:ea typeface="楷体" pitchFamily="49" charset="-122"/>
            </a:endParaRPr>
          </a:p>
        </p:txBody>
      </p:sp>
    </p:spTree>
  </p:cSld>
  <p:clrMapOvr>
    <a:masterClrMapping/>
  </p:clrMapOvr>
  <p:transition>
    <p:wipe/>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 name="TextBox 22" title=""/>
          <p:cNvSpPr txBox="1"/>
          <p:nvPr/>
        </p:nvSpPr>
        <p:spPr>
          <a:xfrm>
            <a:off x="71406" y="108630"/>
            <a:ext cx="9001188" cy="549949"/>
          </a:xfrm>
          <a:prstGeom prst="rect">
            <a:avLst/>
          </a:prstGeom>
          <a:noFill/>
        </p:spPr>
        <p:txBody>
          <a:bodyPr wrap="square" lIns="68571" tIns="34285" rIns="68571" bIns="34285" rtlCol="0">
            <a:spAutoFit/>
          </a:bodyPr>
          <a:lstStyle/>
          <a:p>
            <a:pPr algn="ctr"/>
            <a:r>
              <a:rPr lang="zh-CN" altLang="en-US" sz="2800" smtClean="0">
                <a:solidFill>
                  <a:schemeClr val="accent5"/>
                </a:solidFill>
                <a:effectLst>
                  <a:outerShdw blurRad="38100" dist="38100" dir="2700000" algn="tl">
                    <a:srgbClr val="000000">
                      <a:alpha val="43137"/>
                    </a:srgbClr>
                  </a:outerShdw>
                </a:effectLst>
                <a:latin typeface="黑体" pitchFamily="49" charset="-122"/>
                <a:ea typeface="黑体" pitchFamily="49" charset="-122"/>
              </a:rPr>
              <a:t>类型</a:t>
            </a:r>
            <a:r>
              <a:rPr lang="en-US" altLang="zh-CN" sz="2800" smtClean="0">
                <a:solidFill>
                  <a:schemeClr val="accent5"/>
                </a:solidFill>
                <a:effectLst>
                  <a:outerShdw blurRad="38100" dist="38100" dir="2700000" algn="tl">
                    <a:srgbClr val="000000">
                      <a:alpha val="43137"/>
                    </a:srgbClr>
                  </a:outerShdw>
                </a:effectLst>
                <a:latin typeface="黑体" pitchFamily="49" charset="-122"/>
                <a:ea typeface="黑体" pitchFamily="49" charset="-122"/>
              </a:rPr>
              <a:t>1</a:t>
            </a:r>
            <a:r>
              <a:rPr lang="zh-CN" altLang="en-US" sz="2800" smtClean="0">
                <a:solidFill>
                  <a:schemeClr val="accent5"/>
                </a:solidFill>
                <a:effectLst>
                  <a:outerShdw blurRad="38100" dist="38100" dir="2700000" algn="tl">
                    <a:srgbClr val="000000">
                      <a:alpha val="43137"/>
                    </a:srgbClr>
                  </a:outerShdw>
                </a:effectLst>
                <a:latin typeface="黑体" pitchFamily="49" charset="-122"/>
                <a:ea typeface="黑体" pitchFamily="49" charset="-122"/>
              </a:rPr>
              <a:t>　数据表格类</a:t>
            </a:r>
          </a:p>
        </p:txBody>
      </p:sp>
      <p:grpSp>
        <p:nvGrpSpPr>
          <p:cNvPr id="9" name="组合 8" title=""/>
          <p:cNvGrpSpPr/>
          <p:nvPr/>
        </p:nvGrpSpPr>
        <p:grpSpPr>
          <a:xfrm>
            <a:off x="3428992" y="785800"/>
            <a:ext cx="1928826" cy="500066"/>
            <a:chOff x="3286116" y="785800"/>
            <a:chExt cx="1928826" cy="500066"/>
          </a:xfrm>
        </p:grpSpPr>
        <p:sp>
          <p:nvSpPr>
            <p:cNvPr id="6" name="矩形 5"/>
            <p:cNvSpPr/>
            <p:nvPr/>
          </p:nvSpPr>
          <p:spPr>
            <a:xfrm>
              <a:off x="3286116" y="785800"/>
              <a:ext cx="214314" cy="500066"/>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571868" y="785800"/>
              <a:ext cx="1643074" cy="50006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643306" y="801574"/>
              <a:ext cx="1571636" cy="438572"/>
            </a:xfrm>
            <a:prstGeom prst="rect">
              <a:avLst/>
            </a:prstGeom>
            <a:noFill/>
          </p:spPr>
          <p:txBody>
            <a:bodyPr wrap="square" lIns="68571" tIns="34285" rIns="68571" bIns="34285" rtlCol="0">
              <a:spAutoFit/>
            </a:bodyPr>
            <a:lstStyle/>
            <a:p>
              <a:pPr>
                <a:lnSpc>
                  <a:spcPct val="100000"/>
                </a:lnSpc>
              </a:pPr>
              <a:r>
                <a:rPr lang="zh-CN" altLang="en-US" sz="2400" smtClean="0">
                  <a:solidFill>
                    <a:schemeClr val="bg1"/>
                  </a:solidFill>
                  <a:effectLst>
                    <a:outerShdw blurRad="38100" dist="38100" dir="2700000" algn="tl">
                      <a:srgbClr val="000000">
                        <a:alpha val="43137"/>
                      </a:srgbClr>
                    </a:outerShdw>
                  </a:effectLst>
                  <a:latin typeface="黑体" pitchFamily="49" charset="-122"/>
                  <a:ea typeface="黑体" pitchFamily="49" charset="-122"/>
                </a:rPr>
                <a:t>典型例题</a:t>
              </a:r>
              <a:endParaRPr lang="en-US" altLang="zh-CN" sz="2400" smtClean="0">
                <a:solidFill>
                  <a:schemeClr val="bg1"/>
                </a:solidFill>
                <a:effectLst>
                  <a:outerShdw blurRad="38100" dist="38100" dir="2700000" algn="tl">
                    <a:srgbClr val="000000">
                      <a:alpha val="43137"/>
                    </a:srgbClr>
                  </a:outerShdw>
                </a:effectLst>
                <a:latin typeface="黑体" pitchFamily="49" charset="-122"/>
                <a:ea typeface="黑体" pitchFamily="49" charset="-122"/>
              </a:endParaRPr>
            </a:p>
          </p:txBody>
        </p:sp>
      </p:grpSp>
      <p:sp>
        <p:nvSpPr>
          <p:cNvPr id="10" name="TextBox 9" title=""/>
          <p:cNvSpPr txBox="1"/>
          <p:nvPr/>
        </p:nvSpPr>
        <p:spPr>
          <a:xfrm>
            <a:off x="71406" y="1404513"/>
            <a:ext cx="9001188" cy="872996"/>
          </a:xfrm>
          <a:prstGeom prst="rect">
            <a:avLst/>
          </a:prstGeom>
          <a:noFill/>
        </p:spPr>
        <p:txBody>
          <a:bodyPr wrap="square" rtlCol="0">
            <a:spAutoFit/>
          </a:bodyPr>
          <a:lstStyle/>
          <a:p>
            <a:r>
              <a:rPr lang="en-US" sz="2100" smtClean="0">
                <a:latin typeface="楷体" pitchFamily="49" charset="-122"/>
                <a:ea typeface="楷体" pitchFamily="49" charset="-122"/>
              </a:rPr>
              <a:t>(2024·</a:t>
            </a:r>
            <a:r>
              <a:rPr lang="zh-CN" altLang="en-US" sz="2100" smtClean="0">
                <a:latin typeface="楷体" pitchFamily="49" charset="-122"/>
                <a:ea typeface="楷体" pitchFamily="49" charset="-122"/>
              </a:rPr>
              <a:t>浙江杭州月考</a:t>
            </a:r>
            <a:r>
              <a:rPr lang="en-US" sz="2100" smtClean="0">
                <a:latin typeface="楷体" pitchFamily="49" charset="-122"/>
                <a:ea typeface="楷体" pitchFamily="49" charset="-122"/>
              </a:rPr>
              <a:t>)</a:t>
            </a:r>
            <a:r>
              <a:rPr lang="zh-CN" altLang="en-US" sz="2100" smtClean="0"/>
              <a:t>下面是明朝苏杭地区的居民职业结构表。出现表中现象的根本原因是</a:t>
            </a:r>
            <a:r>
              <a:rPr lang="en-US" sz="2100" smtClean="0"/>
              <a:t>(</a:t>
            </a:r>
            <a:r>
              <a:rPr lang="zh-CN" altLang="en-US" sz="2100" smtClean="0"/>
              <a:t>　　</a:t>
            </a:r>
            <a:r>
              <a:rPr lang="en-US" sz="2100" smtClean="0"/>
              <a:t>)</a:t>
            </a:r>
            <a:endParaRPr lang="zh-CN" altLang="en-US" sz="2100"/>
          </a:p>
        </p:txBody>
      </p:sp>
      <p:sp>
        <p:nvSpPr>
          <p:cNvPr id="11" name="TextBox 10" title=""/>
          <p:cNvSpPr txBox="1"/>
          <p:nvPr/>
        </p:nvSpPr>
        <p:spPr>
          <a:xfrm>
            <a:off x="2523158" y="1620196"/>
            <a:ext cx="1000132" cy="779059"/>
          </a:xfrm>
          <a:prstGeom prst="rect">
            <a:avLst/>
          </a:prstGeom>
          <a:noFill/>
        </p:spPr>
        <p:txBody>
          <a:bodyPr wrap="square" rtlCol="0">
            <a:spAutoFit/>
          </a:bodyPr>
          <a:lstStyle/>
          <a:p>
            <a:r>
              <a:rPr lang="en-US" altLang="zh-CN" sz="4000" smtClean="0">
                <a:solidFill>
                  <a:srgbClr val="FF0000"/>
                </a:solidFill>
              </a:rPr>
              <a:t>C</a:t>
            </a:r>
            <a:endParaRPr lang="zh-CN" altLang="en-US" sz="4000" smtClean="0">
              <a:solidFill>
                <a:srgbClr val="FF0000"/>
              </a:solidFill>
            </a:endParaRPr>
          </a:p>
        </p:txBody>
      </p:sp>
      <p:graphicFrame>
        <p:nvGraphicFramePr>
          <p:cNvPr id="13" name="表格 12" title=""/>
          <p:cNvGraphicFramePr>
            <a:graphicFrameLocks noGrp="1"/>
          </p:cNvGraphicFramePr>
          <p:nvPr/>
        </p:nvGraphicFramePr>
        <p:xfrm>
          <a:off x="142844" y="2433036"/>
          <a:ext cx="8858310" cy="640080"/>
        </p:xfrm>
        <a:graphic>
          <a:graphicData uri="http://schemas.openxmlformats.org/drawingml/2006/table">
            <a:tbl>
              <a:tblPr/>
              <a:tblGrid>
                <a:gridCol w="1771662"/>
                <a:gridCol w="1771662"/>
                <a:gridCol w="1771662"/>
                <a:gridCol w="1771662"/>
                <a:gridCol w="1771662"/>
              </a:tblGrid>
              <a:tr h="0">
                <a:tc>
                  <a:txBody>
                    <a:bodyPr vert="horz" wrap="square"/>
                    <a:lstStyle/>
                    <a:p>
                      <a:pPr algn="ctr">
                        <a:lnSpc>
                          <a:spcPct val="100000"/>
                        </a:lnSpc>
                        <a:spcAft>
                          <a:spcPct val="0"/>
                        </a:spcAft>
                      </a:pPr>
                      <a:r>
                        <a:rPr lang="zh-CN" sz="2100" b="1">
                          <a:latin typeface="宋体" pitchFamily="2" charset="-122"/>
                          <a:ea typeface="宋体" pitchFamily="2" charset="-122"/>
                          <a:cs typeface="Times New Roman"/>
                        </a:rPr>
                        <a:t>职业</a:t>
                      </a:r>
                      <a:endParaRPr lang="zh-CN" sz="2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00000"/>
                        </a:lnSpc>
                        <a:spcAft>
                          <a:spcPct val="0"/>
                        </a:spcAft>
                      </a:pPr>
                      <a:r>
                        <a:rPr lang="zh-CN" sz="2100" b="1">
                          <a:latin typeface="宋体" pitchFamily="2" charset="-122"/>
                          <a:ea typeface="宋体" pitchFamily="2" charset="-122"/>
                          <a:cs typeface="Times New Roman"/>
                        </a:rPr>
                        <a:t>自耕农和地主</a:t>
                      </a:r>
                      <a:endParaRPr lang="zh-CN" sz="2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00000"/>
                        </a:lnSpc>
                        <a:spcAft>
                          <a:spcPct val="0"/>
                        </a:spcAft>
                      </a:pPr>
                      <a:r>
                        <a:rPr lang="zh-CN" sz="2100" b="1">
                          <a:latin typeface="宋体" pitchFamily="2" charset="-122"/>
                          <a:ea typeface="宋体" pitchFamily="2" charset="-122"/>
                          <a:cs typeface="Times New Roman"/>
                        </a:rPr>
                        <a:t>佃农</a:t>
                      </a:r>
                      <a:endParaRPr lang="zh-CN" sz="2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00000"/>
                        </a:lnSpc>
                        <a:spcAft>
                          <a:spcPct val="0"/>
                        </a:spcAft>
                      </a:pPr>
                      <a:r>
                        <a:rPr lang="zh-CN" sz="2100" b="1">
                          <a:latin typeface="宋体" pitchFamily="2" charset="-122"/>
                          <a:ea typeface="宋体" pitchFamily="2" charset="-122"/>
                          <a:cs typeface="Times New Roman"/>
                        </a:rPr>
                        <a:t>工场工人</a:t>
                      </a:r>
                      <a:endParaRPr lang="zh-CN" sz="2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00000"/>
                        </a:lnSpc>
                        <a:spcAft>
                          <a:spcPct val="0"/>
                        </a:spcAft>
                      </a:pPr>
                      <a:r>
                        <a:rPr lang="zh-CN" sz="2100" b="1">
                          <a:latin typeface="宋体" pitchFamily="2" charset="-122"/>
                          <a:ea typeface="宋体" pitchFamily="2" charset="-122"/>
                          <a:cs typeface="Times New Roman"/>
                        </a:rPr>
                        <a:t>工场主和商人</a:t>
                      </a:r>
                      <a:endParaRPr lang="zh-CN" sz="2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vert="horz" wrap="square"/>
                    <a:lstStyle/>
                    <a:p>
                      <a:pPr algn="ctr">
                        <a:lnSpc>
                          <a:spcPct val="100000"/>
                        </a:lnSpc>
                        <a:spcAft>
                          <a:spcPct val="0"/>
                        </a:spcAft>
                      </a:pPr>
                      <a:r>
                        <a:rPr lang="zh-CN" sz="2100" b="1">
                          <a:latin typeface="宋体" pitchFamily="2" charset="-122"/>
                          <a:ea typeface="宋体" pitchFamily="2" charset="-122"/>
                          <a:cs typeface="Times New Roman"/>
                        </a:rPr>
                        <a:t>占人口比例</a:t>
                      </a:r>
                      <a:endParaRPr lang="zh-CN" sz="2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00000"/>
                        </a:lnSpc>
                        <a:spcAft>
                          <a:spcPct val="0"/>
                        </a:spcAft>
                      </a:pPr>
                      <a:r>
                        <a:rPr lang="en-US" sz="2100" b="1">
                          <a:latin typeface="宋体" pitchFamily="2" charset="-122"/>
                          <a:ea typeface="宋体" pitchFamily="2" charset="-122"/>
                          <a:cs typeface="Times New Roman"/>
                        </a:rPr>
                        <a:t>24%</a:t>
                      </a:r>
                      <a:endParaRPr lang="zh-CN" sz="2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00000"/>
                        </a:lnSpc>
                        <a:spcAft>
                          <a:spcPct val="0"/>
                        </a:spcAft>
                      </a:pPr>
                      <a:r>
                        <a:rPr lang="en-US" sz="2100" b="1">
                          <a:latin typeface="宋体" pitchFamily="2" charset="-122"/>
                          <a:ea typeface="宋体" pitchFamily="2" charset="-122"/>
                          <a:cs typeface="Times New Roman"/>
                        </a:rPr>
                        <a:t>36%</a:t>
                      </a:r>
                      <a:endParaRPr lang="zh-CN" sz="2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00000"/>
                        </a:lnSpc>
                        <a:spcAft>
                          <a:spcPct val="0"/>
                        </a:spcAft>
                      </a:pPr>
                      <a:r>
                        <a:rPr lang="en-US" sz="2100" b="1">
                          <a:latin typeface="宋体" pitchFamily="2" charset="-122"/>
                          <a:ea typeface="宋体" pitchFamily="2" charset="-122"/>
                          <a:cs typeface="Times New Roman"/>
                        </a:rPr>
                        <a:t>30%</a:t>
                      </a:r>
                      <a:endParaRPr lang="zh-CN" sz="2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00000"/>
                        </a:lnSpc>
                        <a:spcAft>
                          <a:spcPct val="0"/>
                        </a:spcAft>
                      </a:pPr>
                      <a:r>
                        <a:rPr lang="en-US" sz="2100" b="1">
                          <a:latin typeface="宋体" pitchFamily="2" charset="-122"/>
                          <a:ea typeface="宋体" pitchFamily="2" charset="-122"/>
                          <a:cs typeface="Times New Roman"/>
                        </a:rPr>
                        <a:t>10%</a:t>
                      </a:r>
                      <a:endParaRPr lang="zh-CN" sz="21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TextBox 13" title=""/>
          <p:cNvSpPr txBox="1"/>
          <p:nvPr/>
        </p:nvSpPr>
        <p:spPr>
          <a:xfrm>
            <a:off x="142844" y="3215978"/>
            <a:ext cx="8929750" cy="1713226"/>
          </a:xfrm>
          <a:prstGeom prst="rect">
            <a:avLst/>
          </a:prstGeom>
          <a:noFill/>
        </p:spPr>
        <p:txBody>
          <a:bodyPr wrap="square" rtlCol="0">
            <a:spAutoFit/>
          </a:bodyPr>
          <a:lstStyle/>
          <a:p>
            <a:r>
              <a:rPr lang="en-US" sz="2100" smtClean="0"/>
              <a:t>A.</a:t>
            </a:r>
            <a:r>
              <a:rPr lang="zh-CN" altLang="en-US" sz="2100" smtClean="0"/>
              <a:t>经济生活中存在大量雇佣关系</a:t>
            </a:r>
          </a:p>
          <a:p>
            <a:r>
              <a:rPr lang="en-US" sz="2100" smtClean="0"/>
              <a:t>B.</a:t>
            </a:r>
            <a:r>
              <a:rPr lang="zh-CN" altLang="en-US" sz="2100" smtClean="0"/>
              <a:t>土地兼并问题比较严重</a:t>
            </a:r>
          </a:p>
          <a:p>
            <a:r>
              <a:rPr lang="en-US" sz="2100" smtClean="0"/>
              <a:t>C.</a:t>
            </a:r>
            <a:r>
              <a:rPr lang="zh-CN" altLang="en-US" sz="2100" smtClean="0"/>
              <a:t>社会生产力和商品经济的发展</a:t>
            </a:r>
          </a:p>
          <a:p>
            <a:r>
              <a:rPr lang="en-US" sz="2100" smtClean="0"/>
              <a:t>D.</a:t>
            </a:r>
            <a:r>
              <a:rPr lang="zh-CN" altLang="en-US" sz="2100" smtClean="0"/>
              <a:t>社会分工的进一步完善</a:t>
            </a:r>
            <a:endParaRPr lang="zh-CN" altLang="en-US" sz="210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 name="TextBox 11" title=""/>
          <p:cNvSpPr txBox="1"/>
          <p:nvPr/>
        </p:nvSpPr>
        <p:spPr>
          <a:xfrm>
            <a:off x="142876" y="214296"/>
            <a:ext cx="8715404" cy="2973122"/>
          </a:xfrm>
          <a:prstGeom prst="rect">
            <a:avLst/>
          </a:prstGeom>
          <a:noFill/>
        </p:spPr>
        <p:txBody>
          <a:bodyPr wrap="square" rtlCol="0">
            <a:spAutoFit/>
          </a:bodyPr>
          <a:lstStyle/>
          <a:p>
            <a:r>
              <a:rPr lang="en-US" sz="2400" smtClean="0"/>
              <a:t>7.</a:t>
            </a:r>
            <a:r>
              <a:rPr lang="zh-CN" altLang="en-US" sz="2400" smtClean="0"/>
              <a:t>下图是英国主要工业区的工人劳动时间变化图。该图反映的状况是</a:t>
            </a:r>
            <a:r>
              <a:rPr lang="en-US" sz="2400" smtClean="0"/>
              <a:t>(</a:t>
            </a:r>
            <a:r>
              <a:rPr lang="zh-CN" altLang="en-US" sz="2400" smtClean="0"/>
              <a:t>　　</a:t>
            </a:r>
            <a:r>
              <a:rPr lang="en-US" sz="2400" smtClean="0"/>
              <a:t>)</a:t>
            </a:r>
          </a:p>
          <a:p>
            <a:r>
              <a:rPr lang="en-US" sz="2400" smtClean="0"/>
              <a:t>A.</a:t>
            </a:r>
            <a:r>
              <a:rPr lang="zh-CN" altLang="en-US" sz="2400" smtClean="0"/>
              <a:t>工人运动的频发</a:t>
            </a:r>
            <a:r>
              <a:rPr lang="en-US" sz="2400" smtClean="0"/>
              <a:t>	</a:t>
            </a:r>
            <a:endParaRPr lang="zh-CN" altLang="en-US" sz="2400" smtClean="0"/>
          </a:p>
          <a:p>
            <a:r>
              <a:rPr lang="en-US" sz="2400" smtClean="0"/>
              <a:t>B.</a:t>
            </a:r>
            <a:r>
              <a:rPr lang="zh-CN" altLang="en-US" sz="2400" smtClean="0"/>
              <a:t>工作态度的改善</a:t>
            </a:r>
          </a:p>
          <a:p>
            <a:r>
              <a:rPr lang="en-US" sz="2400" smtClean="0"/>
              <a:t>C.</a:t>
            </a:r>
            <a:r>
              <a:rPr lang="zh-CN" altLang="en-US" sz="2400" smtClean="0"/>
              <a:t>资本剥削的残酷</a:t>
            </a:r>
            <a:r>
              <a:rPr lang="en-US" sz="2400" smtClean="0"/>
              <a:t>	</a:t>
            </a:r>
            <a:endParaRPr lang="zh-CN" altLang="en-US" sz="2400" smtClean="0"/>
          </a:p>
          <a:p>
            <a:r>
              <a:rPr lang="en-US" sz="2400" smtClean="0"/>
              <a:t>D.</a:t>
            </a:r>
            <a:r>
              <a:rPr lang="zh-CN" altLang="en-US" sz="2400" smtClean="0"/>
              <a:t>生产方式的优化</a:t>
            </a:r>
          </a:p>
        </p:txBody>
      </p:sp>
      <p:sp>
        <p:nvSpPr>
          <p:cNvPr id="13" name="TextBox 12" title=""/>
          <p:cNvSpPr txBox="1"/>
          <p:nvPr/>
        </p:nvSpPr>
        <p:spPr>
          <a:xfrm>
            <a:off x="1410630" y="507668"/>
            <a:ext cx="1000132" cy="779059"/>
          </a:xfrm>
          <a:prstGeom prst="rect">
            <a:avLst/>
          </a:prstGeom>
          <a:noFill/>
        </p:spPr>
        <p:txBody>
          <a:bodyPr wrap="square" rtlCol="0">
            <a:spAutoFit/>
          </a:bodyPr>
          <a:lstStyle/>
          <a:p>
            <a:r>
              <a:rPr lang="en-US" altLang="zh-CN" sz="4000" smtClean="0">
                <a:solidFill>
                  <a:srgbClr val="FF0000"/>
                </a:solidFill>
              </a:rPr>
              <a:t>C</a:t>
            </a:r>
            <a:endParaRPr lang="zh-CN" altLang="en-US" sz="4000" smtClean="0">
              <a:solidFill>
                <a:srgbClr val="FF0000"/>
              </a:solidFill>
            </a:endParaRPr>
          </a:p>
        </p:txBody>
      </p:sp>
      <p:pic>
        <p:nvPicPr>
          <p:cNvPr id="4" name="M24Z2LLS40.eps" title=""/>
          <p:cNvPicPr/>
          <p:nvPr/>
        </p:nvPicPr>
        <p:blipFill>
          <a:blip r:embed="rId2">
            <a:clrChange>
              <a:clrFrom>
                <a:srgbClr val="FFFFFF"/>
              </a:clrFrom>
              <a:clrTo>
                <a:srgbClr val="FFFFFF">
                  <a:alpha val="0"/>
                </a:srgbClr>
              </a:clrTo>
            </a:clrChange>
          </a:blip>
          <a:stretch>
            <a:fillRect/>
          </a:stretch>
        </p:blipFill>
        <p:spPr>
          <a:xfrm>
            <a:off x="3929058" y="1142990"/>
            <a:ext cx="4429156" cy="3262391"/>
          </a:xfrm>
          <a:prstGeom prst="rect">
            <a:avLst/>
          </a:prstGeom>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lide(fromBottom)">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3" title=""/>
          <p:cNvSpPr txBox="1"/>
          <p:nvPr/>
        </p:nvSpPr>
        <p:spPr>
          <a:xfrm>
            <a:off x="142844" y="518339"/>
            <a:ext cx="8929750" cy="3306664"/>
          </a:xfrm>
          <a:prstGeom prst="rect">
            <a:avLst/>
          </a:prstGeom>
          <a:noFill/>
        </p:spPr>
        <p:txBody>
          <a:bodyPr wrap="square" lIns="68571" tIns="34285" rIns="68571" bIns="34285" rtlCol="0">
            <a:spAutoFit/>
          </a:bodyPr>
          <a:lstStyle/>
          <a:p>
            <a:pPr>
              <a:lnSpc>
                <a:spcPct val="150000"/>
              </a:lnSpc>
            </a:pPr>
            <a:r>
              <a:rPr lang="zh-CN" altLang="en-US" sz="2400" smtClean="0">
                <a:solidFill>
                  <a:srgbClr val="FF0000"/>
                </a:solidFill>
                <a:latin typeface="黑体" pitchFamily="49" charset="-122"/>
                <a:ea typeface="黑体" pitchFamily="49" charset="-122"/>
              </a:rPr>
              <a:t>解析</a:t>
            </a:r>
            <a:r>
              <a:rPr lang="en-US" sz="2400" smtClean="0">
                <a:solidFill>
                  <a:srgbClr val="FF0000"/>
                </a:solidFill>
                <a:latin typeface="黑体" pitchFamily="49" charset="-122"/>
                <a:ea typeface="黑体" pitchFamily="49" charset="-122"/>
              </a:rPr>
              <a:t>:C</a:t>
            </a:r>
            <a:r>
              <a:rPr lang="zh-CN" altLang="en-US" sz="2400" smtClean="0">
                <a:latin typeface="楷体" pitchFamily="49" charset="-122"/>
                <a:ea typeface="楷体" pitchFamily="49" charset="-122"/>
              </a:rPr>
              <a:t>　根据材料“英国主要工业区的工人劳动时间变化图”并结合所学知识可知</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从</a:t>
            </a:r>
            <a:r>
              <a:rPr lang="en-US" sz="2400" smtClean="0">
                <a:latin typeface="楷体" pitchFamily="49" charset="-122"/>
                <a:ea typeface="楷体" pitchFamily="49" charset="-122"/>
              </a:rPr>
              <a:t>1760</a:t>
            </a:r>
            <a:r>
              <a:rPr lang="zh-CN" altLang="en-US" sz="2400" smtClean="0">
                <a:latin typeface="楷体" pitchFamily="49" charset="-122"/>
                <a:ea typeface="楷体" pitchFamily="49" charset="-122"/>
              </a:rPr>
              <a:t>年至</a:t>
            </a:r>
            <a:r>
              <a:rPr lang="en-US" sz="2400" smtClean="0">
                <a:latin typeface="楷体" pitchFamily="49" charset="-122"/>
                <a:ea typeface="楷体" pitchFamily="49" charset="-122"/>
              </a:rPr>
              <a:t>1830</a:t>
            </a:r>
            <a:r>
              <a:rPr lang="zh-CN" altLang="en-US" sz="2400" smtClean="0">
                <a:latin typeface="楷体" pitchFamily="49" charset="-122"/>
                <a:ea typeface="楷体" pitchFamily="49" charset="-122"/>
              </a:rPr>
              <a:t>年</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伦敦和英格兰北部地区的工人劳动时间呈现增加趋势</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反映出资产阶级对工人阶级的剥削加剧</a:t>
            </a:r>
            <a:r>
              <a:rPr lang="en-US" sz="2400" smtClean="0">
                <a:latin typeface="楷体" pitchFamily="49" charset="-122"/>
                <a:ea typeface="楷体" pitchFamily="49" charset="-122"/>
              </a:rPr>
              <a:t>,C</a:t>
            </a:r>
            <a:r>
              <a:rPr lang="zh-CN" altLang="en-US" sz="2400" smtClean="0">
                <a:latin typeface="楷体" pitchFamily="49" charset="-122"/>
                <a:ea typeface="楷体" pitchFamily="49" charset="-122"/>
              </a:rPr>
              <a:t>项正确</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仅从工人劳动时间增加</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无法得知工人运动爆发频率</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排除</a:t>
            </a:r>
            <a:r>
              <a:rPr lang="en-US" sz="2400" smtClean="0">
                <a:latin typeface="楷体" pitchFamily="49" charset="-122"/>
                <a:ea typeface="楷体" pitchFamily="49" charset="-122"/>
              </a:rPr>
              <a:t>A</a:t>
            </a:r>
            <a:r>
              <a:rPr lang="zh-CN" altLang="en-US" sz="2400" smtClean="0">
                <a:latin typeface="楷体" pitchFamily="49" charset="-122"/>
                <a:ea typeface="楷体" pitchFamily="49" charset="-122"/>
              </a:rPr>
              <a:t>项</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材料无法看出工人工作态度改善</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排除</a:t>
            </a:r>
            <a:r>
              <a:rPr lang="en-US" sz="2400" smtClean="0">
                <a:latin typeface="楷体" pitchFamily="49" charset="-122"/>
                <a:ea typeface="楷体" pitchFamily="49" charset="-122"/>
              </a:rPr>
              <a:t>B</a:t>
            </a:r>
            <a:r>
              <a:rPr lang="zh-CN" altLang="en-US" sz="2400" smtClean="0">
                <a:latin typeface="楷体" pitchFamily="49" charset="-122"/>
                <a:ea typeface="楷体" pitchFamily="49" charset="-122"/>
              </a:rPr>
              <a:t>项</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材料不涉及生产方式优化</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排除</a:t>
            </a:r>
            <a:r>
              <a:rPr lang="en-US" sz="2400" smtClean="0">
                <a:latin typeface="楷体" pitchFamily="49" charset="-122"/>
                <a:ea typeface="楷体" pitchFamily="49" charset="-122"/>
              </a:rPr>
              <a:t>D</a:t>
            </a:r>
            <a:r>
              <a:rPr lang="zh-CN" altLang="en-US" sz="2400" smtClean="0">
                <a:latin typeface="楷体" pitchFamily="49" charset="-122"/>
                <a:ea typeface="楷体" pitchFamily="49" charset="-122"/>
              </a:rPr>
              <a:t>项。</a:t>
            </a:r>
            <a:endParaRPr lang="zh-CN" altLang="en-US" sz="2400">
              <a:latin typeface="楷体" pitchFamily="49" charset="-122"/>
              <a:ea typeface="楷体" pitchFamily="49" charset="-122"/>
            </a:endParaRPr>
          </a:p>
        </p:txBody>
      </p:sp>
    </p:spTree>
  </p:cSld>
  <p:clrMapOvr>
    <a:masterClrMapping/>
  </p:clrMapOvr>
  <p:transition>
    <p:push dir="d"/>
  </p:transition>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3" title=""/>
          <p:cNvSpPr txBox="1"/>
          <p:nvPr/>
        </p:nvSpPr>
        <p:spPr>
          <a:xfrm>
            <a:off x="71406" y="142858"/>
            <a:ext cx="8930336" cy="412603"/>
          </a:xfrm>
          <a:prstGeom prst="rect">
            <a:avLst/>
          </a:prstGeom>
          <a:noFill/>
        </p:spPr>
        <p:txBody>
          <a:bodyPr wrap="square" lIns="68571" tIns="34285" rIns="68571" bIns="34285" rtlCol="0">
            <a:spAutoFit/>
          </a:bodyPr>
          <a:lstStyle/>
          <a:p>
            <a:r>
              <a:rPr lang="en-US" sz="2000" smtClean="0"/>
              <a:t>8.</a:t>
            </a:r>
            <a:r>
              <a:rPr lang="zh-CN" altLang="en-US" sz="2000" smtClean="0"/>
              <a:t>下表为美国南北战争前南北方实力对比。该表反映出</a:t>
            </a:r>
            <a:r>
              <a:rPr lang="en-US" sz="2000" smtClean="0"/>
              <a:t>(</a:t>
            </a:r>
            <a:r>
              <a:rPr lang="zh-CN" altLang="en-US" sz="2000" smtClean="0"/>
              <a:t>　　</a:t>
            </a:r>
            <a:r>
              <a:rPr lang="en-US" sz="2000" smtClean="0"/>
              <a:t>)</a:t>
            </a:r>
            <a:endParaRPr lang="zh-CN" altLang="en-US" sz="2000"/>
          </a:p>
        </p:txBody>
      </p:sp>
      <p:sp>
        <p:nvSpPr>
          <p:cNvPr id="5" name="TextBox 4" title=""/>
          <p:cNvSpPr txBox="1"/>
          <p:nvPr/>
        </p:nvSpPr>
        <p:spPr>
          <a:xfrm>
            <a:off x="6477966" y="-94316"/>
            <a:ext cx="1000132" cy="779059"/>
          </a:xfrm>
          <a:prstGeom prst="rect">
            <a:avLst/>
          </a:prstGeom>
          <a:noFill/>
        </p:spPr>
        <p:txBody>
          <a:bodyPr wrap="square" rtlCol="0">
            <a:spAutoFit/>
          </a:bodyPr>
          <a:lstStyle/>
          <a:p>
            <a:r>
              <a:rPr lang="en-US" altLang="zh-CN" sz="4000" smtClean="0">
                <a:solidFill>
                  <a:srgbClr val="FF0000"/>
                </a:solidFill>
              </a:rPr>
              <a:t>D</a:t>
            </a:r>
            <a:endParaRPr lang="zh-CN" altLang="en-US" sz="4000" smtClean="0">
              <a:solidFill>
                <a:srgbClr val="FF0000"/>
              </a:solidFill>
            </a:endParaRPr>
          </a:p>
        </p:txBody>
      </p:sp>
      <p:sp>
        <p:nvSpPr>
          <p:cNvPr id="6" name="TextBox 5" title=""/>
          <p:cNvSpPr txBox="1"/>
          <p:nvPr/>
        </p:nvSpPr>
        <p:spPr>
          <a:xfrm>
            <a:off x="71406" y="3459148"/>
            <a:ext cx="8930336" cy="1612932"/>
          </a:xfrm>
          <a:prstGeom prst="rect">
            <a:avLst/>
          </a:prstGeom>
          <a:noFill/>
        </p:spPr>
        <p:txBody>
          <a:bodyPr wrap="square" lIns="68571" tIns="34285" rIns="68571" bIns="34285" rtlCol="0">
            <a:spAutoFit/>
          </a:bodyPr>
          <a:lstStyle/>
          <a:p>
            <a:r>
              <a:rPr lang="en-US" sz="2000" smtClean="0"/>
              <a:t>A.</a:t>
            </a:r>
            <a:r>
              <a:rPr lang="zh-CN" altLang="en-US" sz="2000" smtClean="0"/>
              <a:t>人心向背是战争成败的关键</a:t>
            </a:r>
          </a:p>
          <a:p>
            <a:r>
              <a:rPr lang="en-US" sz="2000" smtClean="0"/>
              <a:t>B.</a:t>
            </a:r>
            <a:r>
              <a:rPr lang="zh-CN" altLang="en-US" sz="2000" smtClean="0"/>
              <a:t>美国国内市场尚未实现统一</a:t>
            </a:r>
          </a:p>
          <a:p>
            <a:r>
              <a:rPr lang="en-US" sz="2000" smtClean="0"/>
              <a:t>C.</a:t>
            </a:r>
            <a:r>
              <a:rPr lang="zh-CN" altLang="en-US" sz="2000" smtClean="0"/>
              <a:t>工业革命已在美国广泛开展</a:t>
            </a:r>
          </a:p>
          <a:p>
            <a:r>
              <a:rPr lang="en-US" sz="2000" smtClean="0"/>
              <a:t>D.</a:t>
            </a:r>
            <a:r>
              <a:rPr lang="zh-CN" altLang="en-US" sz="2000" smtClean="0"/>
              <a:t>实力悬殊缘于生产方式不同</a:t>
            </a:r>
            <a:endParaRPr lang="zh-CN" altLang="en-US" sz="2000"/>
          </a:p>
        </p:txBody>
      </p:sp>
      <p:graphicFrame>
        <p:nvGraphicFramePr>
          <p:cNvPr id="7" name="表格 6" title=""/>
          <p:cNvGraphicFramePr>
            <a:graphicFrameLocks noGrp="1"/>
          </p:cNvGraphicFramePr>
          <p:nvPr/>
        </p:nvGraphicFramePr>
        <p:xfrm>
          <a:off x="71406" y="636165"/>
          <a:ext cx="8929750" cy="2743200"/>
        </p:xfrm>
        <a:graphic>
          <a:graphicData uri="http://schemas.openxmlformats.org/drawingml/2006/table">
            <a:tbl>
              <a:tblPr/>
              <a:tblGrid>
                <a:gridCol w="3119460"/>
                <a:gridCol w="2905145"/>
                <a:gridCol w="2905145"/>
              </a:tblGrid>
              <a:tr h="0">
                <a:tc>
                  <a:txBody>
                    <a:bodyPr vert="horz" wrap="square"/>
                    <a:lstStyle/>
                    <a:p>
                      <a:pPr algn="ctr">
                        <a:lnSpc>
                          <a:spcPct val="100000"/>
                        </a:lnSpc>
                        <a:spcAft>
                          <a:spcPct val="0"/>
                        </a:spcAft>
                      </a:pPr>
                      <a:r>
                        <a:rPr lang="zh-CN" sz="2000" b="1">
                          <a:latin typeface="宋体" pitchFamily="2" charset="-122"/>
                          <a:ea typeface="宋体" pitchFamily="2" charset="-122"/>
                          <a:cs typeface="Times New Roman"/>
                        </a:rPr>
                        <a:t>项目</a:t>
                      </a:r>
                      <a:endParaRPr lang="zh-CN" sz="20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00000"/>
                        </a:lnSpc>
                        <a:spcAft>
                          <a:spcPct val="0"/>
                        </a:spcAft>
                      </a:pPr>
                      <a:r>
                        <a:rPr lang="zh-CN" sz="2000" b="1">
                          <a:latin typeface="宋体" pitchFamily="2" charset="-122"/>
                          <a:ea typeface="宋体" pitchFamily="2" charset="-122"/>
                          <a:cs typeface="Times New Roman"/>
                        </a:rPr>
                        <a:t>北方</a:t>
                      </a:r>
                      <a:endParaRPr lang="zh-CN" sz="20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00000"/>
                        </a:lnSpc>
                        <a:spcAft>
                          <a:spcPct val="0"/>
                        </a:spcAft>
                      </a:pPr>
                      <a:r>
                        <a:rPr lang="zh-CN" sz="2000" b="1">
                          <a:latin typeface="宋体" pitchFamily="2" charset="-122"/>
                          <a:ea typeface="宋体" pitchFamily="2" charset="-122"/>
                          <a:cs typeface="Times New Roman"/>
                        </a:rPr>
                        <a:t>南方</a:t>
                      </a:r>
                      <a:endParaRPr lang="zh-CN" sz="20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vert="horz" wrap="square"/>
                    <a:lstStyle/>
                    <a:p>
                      <a:pPr algn="ctr">
                        <a:lnSpc>
                          <a:spcPct val="100000"/>
                        </a:lnSpc>
                        <a:spcAft>
                          <a:spcPct val="0"/>
                        </a:spcAft>
                      </a:pPr>
                      <a:r>
                        <a:rPr lang="zh-CN" sz="2000" b="1">
                          <a:latin typeface="宋体" pitchFamily="2" charset="-122"/>
                          <a:ea typeface="宋体" pitchFamily="2" charset="-122"/>
                          <a:cs typeface="Times New Roman"/>
                        </a:rPr>
                        <a:t>州数</a:t>
                      </a:r>
                      <a:r>
                        <a:rPr lang="en-US" sz="2000" b="1">
                          <a:latin typeface="宋体" pitchFamily="2" charset="-122"/>
                          <a:ea typeface="宋体" pitchFamily="2" charset="-122"/>
                          <a:cs typeface="Times New Roman"/>
                        </a:rPr>
                        <a:t>(</a:t>
                      </a:r>
                      <a:r>
                        <a:rPr lang="zh-CN" sz="2000" b="1">
                          <a:latin typeface="宋体" pitchFamily="2" charset="-122"/>
                          <a:ea typeface="宋体" pitchFamily="2" charset="-122"/>
                          <a:cs typeface="Times New Roman"/>
                        </a:rPr>
                        <a:t>个</a:t>
                      </a:r>
                      <a:r>
                        <a:rPr lang="en-US" sz="2000" b="1">
                          <a:latin typeface="宋体" pitchFamily="2" charset="-122"/>
                          <a:ea typeface="宋体" pitchFamily="2" charset="-122"/>
                          <a:cs typeface="Times New Roman"/>
                        </a:rPr>
                        <a:t>)</a:t>
                      </a:r>
                      <a:endParaRPr lang="zh-CN" sz="20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00000"/>
                        </a:lnSpc>
                        <a:spcAft>
                          <a:spcPct val="0"/>
                        </a:spcAft>
                      </a:pPr>
                      <a:r>
                        <a:rPr lang="en-US" sz="2000" b="1">
                          <a:latin typeface="宋体" pitchFamily="2" charset="-122"/>
                          <a:ea typeface="宋体" pitchFamily="2" charset="-122"/>
                          <a:cs typeface="Times New Roman"/>
                        </a:rPr>
                        <a:t>23</a:t>
                      </a:r>
                      <a:endParaRPr lang="zh-CN" sz="20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00000"/>
                        </a:lnSpc>
                        <a:spcAft>
                          <a:spcPct val="0"/>
                        </a:spcAft>
                      </a:pPr>
                      <a:r>
                        <a:rPr lang="en-US" sz="2000" b="1">
                          <a:latin typeface="宋体" pitchFamily="2" charset="-122"/>
                          <a:ea typeface="宋体" pitchFamily="2" charset="-122"/>
                          <a:cs typeface="Times New Roman"/>
                        </a:rPr>
                        <a:t>11</a:t>
                      </a:r>
                      <a:endParaRPr lang="zh-CN" sz="20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vert="horz" wrap="square"/>
                    <a:lstStyle/>
                    <a:p>
                      <a:pPr algn="ctr">
                        <a:lnSpc>
                          <a:spcPct val="100000"/>
                        </a:lnSpc>
                        <a:spcAft>
                          <a:spcPct val="0"/>
                        </a:spcAft>
                      </a:pPr>
                      <a:r>
                        <a:rPr lang="zh-CN" sz="2000" b="1">
                          <a:latin typeface="宋体" pitchFamily="2" charset="-122"/>
                          <a:ea typeface="宋体" pitchFamily="2" charset="-122"/>
                          <a:cs typeface="Times New Roman"/>
                        </a:rPr>
                        <a:t>人口</a:t>
                      </a:r>
                      <a:r>
                        <a:rPr lang="en-US" sz="2000" b="1">
                          <a:latin typeface="宋体" pitchFamily="2" charset="-122"/>
                          <a:ea typeface="宋体" pitchFamily="2" charset="-122"/>
                          <a:cs typeface="Times New Roman"/>
                        </a:rPr>
                        <a:t>(</a:t>
                      </a:r>
                      <a:r>
                        <a:rPr lang="zh-CN" sz="2000" b="1">
                          <a:latin typeface="宋体" pitchFamily="2" charset="-122"/>
                          <a:ea typeface="宋体" pitchFamily="2" charset="-122"/>
                          <a:cs typeface="Times New Roman"/>
                        </a:rPr>
                        <a:t>万人</a:t>
                      </a:r>
                      <a:r>
                        <a:rPr lang="en-US" sz="2000" b="1">
                          <a:latin typeface="宋体" pitchFamily="2" charset="-122"/>
                          <a:ea typeface="宋体" pitchFamily="2" charset="-122"/>
                          <a:cs typeface="Times New Roman"/>
                        </a:rPr>
                        <a:t>)</a:t>
                      </a:r>
                      <a:endParaRPr lang="zh-CN" sz="20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00000"/>
                        </a:lnSpc>
                        <a:spcAft>
                          <a:spcPct val="0"/>
                        </a:spcAft>
                      </a:pPr>
                      <a:r>
                        <a:rPr lang="en-US" sz="2000" b="1">
                          <a:latin typeface="宋体" pitchFamily="2" charset="-122"/>
                          <a:ea typeface="宋体" pitchFamily="2" charset="-122"/>
                          <a:cs typeface="Times New Roman"/>
                        </a:rPr>
                        <a:t>2 200</a:t>
                      </a:r>
                      <a:endParaRPr lang="zh-CN" sz="20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00000"/>
                        </a:lnSpc>
                        <a:spcAft>
                          <a:spcPct val="0"/>
                        </a:spcAft>
                      </a:pPr>
                      <a:r>
                        <a:rPr lang="en-US" sz="2000" b="1">
                          <a:latin typeface="宋体" pitchFamily="2" charset="-122"/>
                          <a:ea typeface="宋体" pitchFamily="2" charset="-122"/>
                          <a:cs typeface="Times New Roman"/>
                        </a:rPr>
                        <a:t>900(</a:t>
                      </a:r>
                      <a:r>
                        <a:rPr lang="zh-CN" sz="2000" b="1">
                          <a:latin typeface="宋体" pitchFamily="2" charset="-122"/>
                          <a:ea typeface="宋体" pitchFamily="2" charset="-122"/>
                          <a:cs typeface="Times New Roman"/>
                        </a:rPr>
                        <a:t>奴隶约占</a:t>
                      </a:r>
                      <a:r>
                        <a:rPr lang="en-US" sz="2000" b="1">
                          <a:latin typeface="宋体" pitchFamily="2" charset="-122"/>
                          <a:ea typeface="宋体" pitchFamily="2" charset="-122"/>
                          <a:cs typeface="Times New Roman"/>
                        </a:rPr>
                        <a:t>39%)</a:t>
                      </a:r>
                      <a:endParaRPr lang="zh-CN" sz="20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vert="horz" wrap="square"/>
                    <a:lstStyle/>
                    <a:p>
                      <a:pPr algn="ctr">
                        <a:lnSpc>
                          <a:spcPct val="100000"/>
                        </a:lnSpc>
                        <a:spcAft>
                          <a:spcPct val="0"/>
                        </a:spcAft>
                      </a:pPr>
                      <a:r>
                        <a:rPr lang="zh-CN" sz="2000" b="1">
                          <a:latin typeface="宋体" pitchFamily="2" charset="-122"/>
                          <a:ea typeface="宋体" pitchFamily="2" charset="-122"/>
                          <a:cs typeface="Times New Roman"/>
                        </a:rPr>
                        <a:t>工业生产占全国比重</a:t>
                      </a:r>
                      <a:r>
                        <a:rPr lang="en-US" sz="2000" b="1">
                          <a:latin typeface="宋体" pitchFamily="2" charset="-122"/>
                          <a:ea typeface="宋体" pitchFamily="2" charset="-122"/>
                          <a:cs typeface="Times New Roman"/>
                        </a:rPr>
                        <a:t>(%)</a:t>
                      </a:r>
                      <a:endParaRPr lang="zh-CN" sz="20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00000"/>
                        </a:lnSpc>
                        <a:spcAft>
                          <a:spcPct val="0"/>
                        </a:spcAft>
                      </a:pPr>
                      <a:r>
                        <a:rPr lang="en-US" sz="2000" b="1">
                          <a:latin typeface="宋体" pitchFamily="2" charset="-122"/>
                          <a:ea typeface="宋体" pitchFamily="2" charset="-122"/>
                          <a:cs typeface="Times New Roman"/>
                        </a:rPr>
                        <a:t>91</a:t>
                      </a:r>
                      <a:endParaRPr lang="zh-CN" sz="20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00000"/>
                        </a:lnSpc>
                        <a:spcAft>
                          <a:spcPct val="0"/>
                        </a:spcAft>
                      </a:pPr>
                      <a:r>
                        <a:rPr lang="en-US" sz="2000" b="1">
                          <a:latin typeface="宋体" pitchFamily="2" charset="-122"/>
                          <a:ea typeface="宋体" pitchFamily="2" charset="-122"/>
                          <a:cs typeface="Times New Roman"/>
                        </a:rPr>
                        <a:t>9</a:t>
                      </a:r>
                      <a:endParaRPr lang="zh-CN" sz="20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vert="horz" wrap="square"/>
                    <a:lstStyle/>
                    <a:p>
                      <a:pPr algn="ctr">
                        <a:lnSpc>
                          <a:spcPct val="100000"/>
                        </a:lnSpc>
                        <a:spcAft>
                          <a:spcPct val="0"/>
                        </a:spcAft>
                      </a:pPr>
                      <a:r>
                        <a:rPr lang="zh-CN" sz="2000" b="1">
                          <a:latin typeface="宋体" pitchFamily="2" charset="-122"/>
                          <a:ea typeface="宋体" pitchFamily="2" charset="-122"/>
                          <a:cs typeface="Times New Roman"/>
                        </a:rPr>
                        <a:t>生产总值占全国比重</a:t>
                      </a:r>
                      <a:r>
                        <a:rPr lang="en-US" sz="2000" b="1">
                          <a:latin typeface="宋体" pitchFamily="2" charset="-122"/>
                          <a:ea typeface="宋体" pitchFamily="2" charset="-122"/>
                          <a:cs typeface="Times New Roman"/>
                        </a:rPr>
                        <a:t>(%)</a:t>
                      </a:r>
                      <a:endParaRPr lang="zh-CN" sz="20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00000"/>
                        </a:lnSpc>
                        <a:spcAft>
                          <a:spcPct val="0"/>
                        </a:spcAft>
                      </a:pPr>
                      <a:r>
                        <a:rPr lang="en-US" sz="2000" b="1">
                          <a:latin typeface="宋体" pitchFamily="2" charset="-122"/>
                          <a:ea typeface="宋体" pitchFamily="2" charset="-122"/>
                          <a:cs typeface="Times New Roman"/>
                        </a:rPr>
                        <a:t>75</a:t>
                      </a:r>
                      <a:endParaRPr lang="zh-CN" sz="20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00000"/>
                        </a:lnSpc>
                        <a:spcAft>
                          <a:spcPct val="0"/>
                        </a:spcAft>
                      </a:pPr>
                      <a:r>
                        <a:rPr lang="en-US" sz="2000" b="1">
                          <a:latin typeface="宋体" pitchFamily="2" charset="-122"/>
                          <a:ea typeface="宋体" pitchFamily="2" charset="-122"/>
                          <a:cs typeface="Times New Roman"/>
                        </a:rPr>
                        <a:t>25</a:t>
                      </a:r>
                      <a:endParaRPr lang="zh-CN" sz="20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vert="horz" wrap="square"/>
                    <a:lstStyle/>
                    <a:p>
                      <a:pPr algn="ctr">
                        <a:lnSpc>
                          <a:spcPct val="100000"/>
                        </a:lnSpc>
                        <a:spcAft>
                          <a:spcPct val="0"/>
                        </a:spcAft>
                      </a:pPr>
                      <a:r>
                        <a:rPr lang="zh-CN" sz="2000" b="1">
                          <a:latin typeface="宋体" pitchFamily="2" charset="-122"/>
                          <a:ea typeface="宋体" pitchFamily="2" charset="-122"/>
                          <a:cs typeface="Times New Roman"/>
                        </a:rPr>
                        <a:t>棉花产量占全国比重</a:t>
                      </a:r>
                      <a:r>
                        <a:rPr lang="en-US" sz="2000" b="1">
                          <a:latin typeface="宋体" pitchFamily="2" charset="-122"/>
                          <a:ea typeface="宋体" pitchFamily="2" charset="-122"/>
                          <a:cs typeface="Times New Roman"/>
                        </a:rPr>
                        <a:t>%</a:t>
                      </a:r>
                      <a:endParaRPr lang="zh-CN" sz="20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00000"/>
                        </a:lnSpc>
                        <a:spcAft>
                          <a:spcPct val="0"/>
                        </a:spcAft>
                      </a:pPr>
                      <a:r>
                        <a:rPr lang="en-US" sz="2000" b="1">
                          <a:latin typeface="宋体" pitchFamily="2" charset="-122"/>
                          <a:ea typeface="宋体" pitchFamily="2" charset="-122"/>
                          <a:cs typeface="Times New Roman"/>
                        </a:rPr>
                        <a:t>4</a:t>
                      </a:r>
                      <a:endParaRPr lang="zh-CN" sz="20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00000"/>
                        </a:lnSpc>
                        <a:spcAft>
                          <a:spcPct val="0"/>
                        </a:spcAft>
                      </a:pPr>
                      <a:r>
                        <a:rPr lang="en-US" sz="2000" b="1">
                          <a:latin typeface="宋体" pitchFamily="2" charset="-122"/>
                          <a:ea typeface="宋体" pitchFamily="2" charset="-122"/>
                          <a:cs typeface="Times New Roman"/>
                        </a:rPr>
                        <a:t>96</a:t>
                      </a:r>
                      <a:endParaRPr lang="zh-CN" sz="20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vert="horz" wrap="square"/>
                    <a:lstStyle/>
                    <a:p>
                      <a:pPr algn="ctr">
                        <a:lnSpc>
                          <a:spcPct val="100000"/>
                        </a:lnSpc>
                        <a:spcAft>
                          <a:spcPct val="0"/>
                        </a:spcAft>
                      </a:pPr>
                      <a:r>
                        <a:rPr lang="zh-CN" sz="2000" b="1">
                          <a:latin typeface="宋体" pitchFamily="2" charset="-122"/>
                          <a:ea typeface="宋体" pitchFamily="2" charset="-122"/>
                          <a:cs typeface="Times New Roman"/>
                        </a:rPr>
                        <a:t>小麦产量占全国比重</a:t>
                      </a:r>
                      <a:r>
                        <a:rPr lang="en-US" sz="2000" b="1">
                          <a:latin typeface="宋体" pitchFamily="2" charset="-122"/>
                          <a:ea typeface="宋体" pitchFamily="2" charset="-122"/>
                          <a:cs typeface="Times New Roman"/>
                        </a:rPr>
                        <a:t>%</a:t>
                      </a:r>
                      <a:endParaRPr lang="zh-CN" sz="20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00000"/>
                        </a:lnSpc>
                        <a:spcAft>
                          <a:spcPct val="0"/>
                        </a:spcAft>
                      </a:pPr>
                      <a:r>
                        <a:rPr lang="en-US" sz="2000" b="1">
                          <a:latin typeface="宋体" pitchFamily="2" charset="-122"/>
                          <a:ea typeface="宋体" pitchFamily="2" charset="-122"/>
                          <a:cs typeface="Times New Roman"/>
                        </a:rPr>
                        <a:t>81</a:t>
                      </a:r>
                      <a:endParaRPr lang="zh-CN" sz="20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00000"/>
                        </a:lnSpc>
                        <a:spcAft>
                          <a:spcPct val="0"/>
                        </a:spcAft>
                      </a:pPr>
                      <a:r>
                        <a:rPr lang="en-US" sz="2000" b="1">
                          <a:latin typeface="宋体" pitchFamily="2" charset="-122"/>
                          <a:ea typeface="宋体" pitchFamily="2" charset="-122"/>
                          <a:cs typeface="Times New Roman"/>
                        </a:rPr>
                        <a:t>19</a:t>
                      </a:r>
                      <a:endParaRPr lang="zh-CN" sz="20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vert="horz" wrap="square"/>
                    <a:lstStyle/>
                    <a:p>
                      <a:pPr algn="ctr">
                        <a:lnSpc>
                          <a:spcPct val="100000"/>
                        </a:lnSpc>
                        <a:spcAft>
                          <a:spcPct val="0"/>
                        </a:spcAft>
                      </a:pPr>
                      <a:r>
                        <a:rPr lang="zh-CN" sz="2000" b="1">
                          <a:latin typeface="宋体" pitchFamily="2" charset="-122"/>
                          <a:ea typeface="宋体" pitchFamily="2" charset="-122"/>
                          <a:cs typeface="Times New Roman"/>
                        </a:rPr>
                        <a:t>截至</a:t>
                      </a:r>
                      <a:r>
                        <a:rPr lang="en-US" sz="2000" b="1">
                          <a:latin typeface="宋体" pitchFamily="2" charset="-122"/>
                          <a:ea typeface="宋体" pitchFamily="2" charset="-122"/>
                          <a:cs typeface="Times New Roman"/>
                        </a:rPr>
                        <a:t>1865</a:t>
                      </a:r>
                      <a:r>
                        <a:rPr lang="zh-CN" sz="2000" b="1">
                          <a:latin typeface="宋体" pitchFamily="2" charset="-122"/>
                          <a:ea typeface="宋体" pitchFamily="2" charset="-122"/>
                          <a:cs typeface="Times New Roman"/>
                        </a:rPr>
                        <a:t>年海军船只</a:t>
                      </a:r>
                      <a:r>
                        <a:rPr lang="en-US" sz="2000" b="1">
                          <a:latin typeface="宋体" pitchFamily="2" charset="-122"/>
                          <a:ea typeface="宋体" pitchFamily="2" charset="-122"/>
                          <a:cs typeface="Times New Roman"/>
                        </a:rPr>
                        <a:t>(</a:t>
                      </a:r>
                      <a:r>
                        <a:rPr lang="zh-CN" sz="2000" b="1">
                          <a:latin typeface="宋体" pitchFamily="2" charset="-122"/>
                          <a:ea typeface="宋体" pitchFamily="2" charset="-122"/>
                          <a:cs typeface="Times New Roman"/>
                        </a:rPr>
                        <a:t>艘</a:t>
                      </a:r>
                      <a:r>
                        <a:rPr lang="en-US" sz="2000" b="1">
                          <a:latin typeface="宋体" pitchFamily="2" charset="-122"/>
                          <a:ea typeface="宋体" pitchFamily="2" charset="-122"/>
                          <a:cs typeface="Times New Roman"/>
                        </a:rPr>
                        <a:t>)</a:t>
                      </a:r>
                      <a:endParaRPr lang="zh-CN" sz="20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00000"/>
                        </a:lnSpc>
                        <a:spcAft>
                          <a:spcPct val="0"/>
                        </a:spcAft>
                      </a:pPr>
                      <a:r>
                        <a:rPr lang="en-US" sz="2000" b="1">
                          <a:latin typeface="宋体" pitchFamily="2" charset="-122"/>
                          <a:ea typeface="宋体" pitchFamily="2" charset="-122"/>
                          <a:cs typeface="Times New Roman"/>
                        </a:rPr>
                        <a:t>700</a:t>
                      </a:r>
                      <a:endParaRPr lang="zh-CN" sz="20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00000"/>
                        </a:lnSpc>
                        <a:spcAft>
                          <a:spcPct val="0"/>
                        </a:spcAft>
                      </a:pPr>
                      <a:r>
                        <a:rPr lang="zh-CN" sz="2000" b="1">
                          <a:latin typeface="宋体" pitchFamily="2" charset="-122"/>
                          <a:ea typeface="宋体" pitchFamily="2" charset="-122"/>
                          <a:cs typeface="Times New Roman"/>
                        </a:rPr>
                        <a:t>少量</a:t>
                      </a:r>
                      <a:endParaRPr lang="zh-CN" sz="20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vert="horz" wrap="square"/>
                    <a:lstStyle/>
                    <a:p>
                      <a:pPr algn="ctr">
                        <a:lnSpc>
                          <a:spcPct val="100000"/>
                        </a:lnSpc>
                        <a:spcAft>
                          <a:spcPct val="0"/>
                        </a:spcAft>
                      </a:pPr>
                      <a:r>
                        <a:rPr lang="zh-CN" sz="2000" b="1">
                          <a:latin typeface="宋体" pitchFamily="2" charset="-122"/>
                          <a:ea typeface="宋体" pitchFamily="2" charset="-122"/>
                          <a:cs typeface="Times New Roman"/>
                        </a:rPr>
                        <a:t>人心所向</a:t>
                      </a:r>
                      <a:endParaRPr lang="zh-CN" sz="20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00000"/>
                        </a:lnSpc>
                        <a:spcAft>
                          <a:spcPct val="0"/>
                        </a:spcAft>
                      </a:pPr>
                      <a:r>
                        <a:rPr lang="zh-CN" sz="2000" b="1">
                          <a:latin typeface="宋体" pitchFamily="2" charset="-122"/>
                          <a:ea typeface="宋体" pitchFamily="2" charset="-122"/>
                          <a:cs typeface="Times New Roman"/>
                        </a:rPr>
                        <a:t>支持</a:t>
                      </a:r>
                      <a:endParaRPr lang="zh-CN" sz="20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00000"/>
                        </a:lnSpc>
                        <a:spcAft>
                          <a:spcPct val="0"/>
                        </a:spcAft>
                      </a:pPr>
                      <a:r>
                        <a:rPr lang="zh-CN" sz="2000" b="1">
                          <a:latin typeface="宋体" pitchFamily="2" charset="-122"/>
                          <a:ea typeface="宋体" pitchFamily="2" charset="-122"/>
                          <a:cs typeface="Times New Roman"/>
                        </a:rPr>
                        <a:t>反对</a:t>
                      </a:r>
                      <a:endParaRPr lang="zh-CN" sz="20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TextBox 6" title=""/>
          <p:cNvSpPr txBox="1"/>
          <p:nvPr/>
        </p:nvSpPr>
        <p:spPr>
          <a:xfrm>
            <a:off x="142844" y="214296"/>
            <a:ext cx="8929750" cy="4145099"/>
          </a:xfrm>
          <a:prstGeom prst="rect">
            <a:avLst/>
          </a:prstGeom>
          <a:noFill/>
        </p:spPr>
        <p:txBody>
          <a:bodyPr wrap="square" lIns="68571" tIns="34285" rIns="68571" bIns="34285" rtlCol="0">
            <a:spAutoFit/>
          </a:bodyPr>
          <a:lstStyle/>
          <a:p>
            <a:r>
              <a:rPr lang="zh-CN" altLang="en-US" sz="2300" smtClean="0">
                <a:solidFill>
                  <a:srgbClr val="FF0000"/>
                </a:solidFill>
                <a:latin typeface="黑体" pitchFamily="49" charset="-122"/>
                <a:ea typeface="黑体" pitchFamily="49" charset="-122"/>
              </a:rPr>
              <a:t>解析</a:t>
            </a:r>
            <a:r>
              <a:rPr lang="en-US" sz="2300" smtClean="0">
                <a:solidFill>
                  <a:srgbClr val="FF0000"/>
                </a:solidFill>
                <a:latin typeface="黑体" pitchFamily="49" charset="-122"/>
                <a:ea typeface="黑体" pitchFamily="49" charset="-122"/>
              </a:rPr>
              <a:t>:D</a:t>
            </a:r>
            <a:r>
              <a:rPr lang="zh-CN" altLang="en-US" sz="2300" smtClean="0">
                <a:latin typeface="楷体" pitchFamily="49" charset="-122"/>
                <a:ea typeface="楷体" pitchFamily="49" charset="-122"/>
              </a:rPr>
              <a:t>　根据材料可知</a:t>
            </a:r>
            <a:r>
              <a:rPr lang="en-US" sz="2300" smtClean="0">
                <a:latin typeface="楷体" pitchFamily="49" charset="-122"/>
                <a:ea typeface="楷体" pitchFamily="49" charset="-122"/>
              </a:rPr>
              <a:t>,</a:t>
            </a:r>
            <a:r>
              <a:rPr lang="zh-CN" altLang="en-US" sz="2300" smtClean="0">
                <a:latin typeface="楷体" pitchFamily="49" charset="-122"/>
                <a:ea typeface="楷体" pitchFamily="49" charset="-122"/>
              </a:rPr>
              <a:t>美国南北战争前</a:t>
            </a:r>
            <a:r>
              <a:rPr lang="en-US" sz="2300" smtClean="0">
                <a:latin typeface="楷体" pitchFamily="49" charset="-122"/>
                <a:ea typeface="楷体" pitchFamily="49" charset="-122"/>
              </a:rPr>
              <a:t>,</a:t>
            </a:r>
            <a:r>
              <a:rPr lang="zh-CN" altLang="en-US" sz="2300" smtClean="0">
                <a:latin typeface="楷体" pitchFamily="49" charset="-122"/>
                <a:ea typeface="楷体" pitchFamily="49" charset="-122"/>
              </a:rPr>
              <a:t>北方的工业生产强于南方</a:t>
            </a:r>
            <a:r>
              <a:rPr lang="en-US" sz="2300" smtClean="0">
                <a:latin typeface="楷体" pitchFamily="49" charset="-122"/>
                <a:ea typeface="楷体" pitchFamily="49" charset="-122"/>
              </a:rPr>
              <a:t>,</a:t>
            </a:r>
            <a:r>
              <a:rPr lang="zh-CN" altLang="en-US" sz="2300" smtClean="0">
                <a:latin typeface="楷体" pitchFamily="49" charset="-122"/>
                <a:ea typeface="楷体" pitchFamily="49" charset="-122"/>
              </a:rPr>
              <a:t>南方棉花产量较多</a:t>
            </a:r>
            <a:r>
              <a:rPr lang="en-US" sz="2300" smtClean="0">
                <a:latin typeface="楷体" pitchFamily="49" charset="-122"/>
                <a:ea typeface="楷体" pitchFamily="49" charset="-122"/>
              </a:rPr>
              <a:t>,</a:t>
            </a:r>
            <a:r>
              <a:rPr lang="zh-CN" altLang="en-US" sz="2300" smtClean="0">
                <a:latin typeface="楷体" pitchFamily="49" charset="-122"/>
                <a:ea typeface="楷体" pitchFamily="49" charset="-122"/>
              </a:rPr>
              <a:t>体现北方逐渐工业化的特征</a:t>
            </a:r>
            <a:r>
              <a:rPr lang="en-US" sz="2300" smtClean="0">
                <a:latin typeface="楷体" pitchFamily="49" charset="-122"/>
                <a:ea typeface="楷体" pitchFamily="49" charset="-122"/>
              </a:rPr>
              <a:t>,</a:t>
            </a:r>
            <a:r>
              <a:rPr lang="zh-CN" altLang="en-US" sz="2300" smtClean="0">
                <a:latin typeface="楷体" pitchFamily="49" charset="-122"/>
                <a:ea typeface="楷体" pitchFamily="49" charset="-122"/>
              </a:rPr>
              <a:t>资本主义经济发展迅速</a:t>
            </a:r>
            <a:r>
              <a:rPr lang="en-US" sz="2300" smtClean="0">
                <a:latin typeface="楷体" pitchFamily="49" charset="-122"/>
                <a:ea typeface="楷体" pitchFamily="49" charset="-122"/>
              </a:rPr>
              <a:t>,</a:t>
            </a:r>
            <a:r>
              <a:rPr lang="zh-CN" altLang="en-US" sz="2300" smtClean="0">
                <a:latin typeface="楷体" pitchFamily="49" charset="-122"/>
                <a:ea typeface="楷体" pitchFamily="49" charset="-122"/>
              </a:rPr>
              <a:t>南方依赖奴隶制种植园经济</a:t>
            </a:r>
            <a:r>
              <a:rPr lang="en-US" sz="2300" smtClean="0">
                <a:latin typeface="楷体" pitchFamily="49" charset="-122"/>
                <a:ea typeface="楷体" pitchFamily="49" charset="-122"/>
              </a:rPr>
              <a:t>,</a:t>
            </a:r>
            <a:r>
              <a:rPr lang="zh-CN" altLang="en-US" sz="2300" smtClean="0">
                <a:latin typeface="楷体" pitchFamily="49" charset="-122"/>
                <a:ea typeface="楷体" pitchFamily="49" charset="-122"/>
              </a:rPr>
              <a:t>故生产方式不同影响南北方的经济实力</a:t>
            </a:r>
            <a:r>
              <a:rPr lang="en-US" sz="2300" smtClean="0">
                <a:latin typeface="楷体" pitchFamily="49" charset="-122"/>
                <a:ea typeface="楷体" pitchFamily="49" charset="-122"/>
              </a:rPr>
              <a:t>,D</a:t>
            </a:r>
            <a:r>
              <a:rPr lang="zh-CN" altLang="en-US" sz="2300" smtClean="0">
                <a:latin typeface="楷体" pitchFamily="49" charset="-122"/>
                <a:ea typeface="楷体" pitchFamily="49" charset="-122"/>
              </a:rPr>
              <a:t>项正确</a:t>
            </a:r>
            <a:r>
              <a:rPr lang="en-US" sz="2300" smtClean="0">
                <a:latin typeface="楷体" pitchFamily="49" charset="-122"/>
                <a:ea typeface="楷体" pitchFamily="49" charset="-122"/>
              </a:rPr>
              <a:t>;</a:t>
            </a:r>
            <a:r>
              <a:rPr lang="zh-CN" altLang="en-US" sz="2300" smtClean="0">
                <a:latin typeface="楷体" pitchFamily="49" charset="-122"/>
                <a:ea typeface="楷体" pitchFamily="49" charset="-122"/>
              </a:rPr>
              <a:t>人心向背是一个更复杂和多维的因素</a:t>
            </a:r>
            <a:r>
              <a:rPr lang="en-US" sz="2300" smtClean="0">
                <a:latin typeface="楷体" pitchFamily="49" charset="-122"/>
                <a:ea typeface="楷体" pitchFamily="49" charset="-122"/>
              </a:rPr>
              <a:t>,</a:t>
            </a:r>
            <a:r>
              <a:rPr lang="zh-CN" altLang="en-US" sz="2300" smtClean="0">
                <a:latin typeface="楷体" pitchFamily="49" charset="-122"/>
                <a:ea typeface="楷体" pitchFamily="49" charset="-122"/>
              </a:rPr>
              <a:t>这个因素没有直接反映在表格的数据中</a:t>
            </a:r>
            <a:r>
              <a:rPr lang="en-US" sz="2300" smtClean="0">
                <a:latin typeface="楷体" pitchFamily="49" charset="-122"/>
                <a:ea typeface="楷体" pitchFamily="49" charset="-122"/>
              </a:rPr>
              <a:t>,</a:t>
            </a:r>
            <a:r>
              <a:rPr lang="zh-CN" altLang="en-US" sz="2300" smtClean="0">
                <a:latin typeface="楷体" pitchFamily="49" charset="-122"/>
                <a:ea typeface="楷体" pitchFamily="49" charset="-122"/>
              </a:rPr>
              <a:t>排除</a:t>
            </a:r>
            <a:r>
              <a:rPr lang="en-US" sz="2300" smtClean="0">
                <a:latin typeface="楷体" pitchFamily="49" charset="-122"/>
                <a:ea typeface="楷体" pitchFamily="49" charset="-122"/>
              </a:rPr>
              <a:t>A</a:t>
            </a:r>
            <a:r>
              <a:rPr lang="zh-CN" altLang="en-US" sz="2300" smtClean="0">
                <a:latin typeface="楷体" pitchFamily="49" charset="-122"/>
                <a:ea typeface="楷体" pitchFamily="49" charset="-122"/>
              </a:rPr>
              <a:t>项</a:t>
            </a:r>
            <a:r>
              <a:rPr lang="en-US" sz="2300" smtClean="0">
                <a:latin typeface="楷体" pitchFamily="49" charset="-122"/>
                <a:ea typeface="楷体" pitchFamily="49" charset="-122"/>
              </a:rPr>
              <a:t>;</a:t>
            </a:r>
            <a:r>
              <a:rPr lang="zh-CN" altLang="en-US" sz="2300" smtClean="0">
                <a:latin typeface="楷体" pitchFamily="49" charset="-122"/>
                <a:ea typeface="楷体" pitchFamily="49" charset="-122"/>
              </a:rPr>
              <a:t>表格中的数据并没有直接说明国内市场是否统一</a:t>
            </a:r>
            <a:r>
              <a:rPr lang="en-US" sz="2300" smtClean="0">
                <a:latin typeface="楷体" pitchFamily="49" charset="-122"/>
                <a:ea typeface="楷体" pitchFamily="49" charset="-122"/>
              </a:rPr>
              <a:t>,</a:t>
            </a:r>
            <a:r>
              <a:rPr lang="zh-CN" altLang="en-US" sz="2300" smtClean="0">
                <a:latin typeface="楷体" pitchFamily="49" charset="-122"/>
                <a:ea typeface="楷体" pitchFamily="49" charset="-122"/>
              </a:rPr>
              <a:t>而是显示了南北方在人口、工业生产、经济和农业等方面的实力对比</a:t>
            </a:r>
            <a:r>
              <a:rPr lang="en-US" sz="2300" smtClean="0">
                <a:latin typeface="楷体" pitchFamily="49" charset="-122"/>
                <a:ea typeface="楷体" pitchFamily="49" charset="-122"/>
              </a:rPr>
              <a:t>,</a:t>
            </a:r>
            <a:r>
              <a:rPr lang="zh-CN" altLang="en-US" sz="2300" smtClean="0">
                <a:latin typeface="楷体" pitchFamily="49" charset="-122"/>
                <a:ea typeface="楷体" pitchFamily="49" charset="-122"/>
              </a:rPr>
              <a:t>排除</a:t>
            </a:r>
            <a:r>
              <a:rPr lang="en-US" sz="2300" smtClean="0">
                <a:latin typeface="楷体" pitchFamily="49" charset="-122"/>
                <a:ea typeface="楷体" pitchFamily="49" charset="-122"/>
              </a:rPr>
              <a:t>B</a:t>
            </a:r>
            <a:r>
              <a:rPr lang="zh-CN" altLang="en-US" sz="2300" smtClean="0">
                <a:latin typeface="楷体" pitchFamily="49" charset="-122"/>
                <a:ea typeface="楷体" pitchFamily="49" charset="-122"/>
              </a:rPr>
              <a:t>项</a:t>
            </a:r>
            <a:r>
              <a:rPr lang="en-US" sz="2300" smtClean="0">
                <a:latin typeface="楷体" pitchFamily="49" charset="-122"/>
                <a:ea typeface="楷体" pitchFamily="49" charset="-122"/>
              </a:rPr>
              <a:t>;</a:t>
            </a:r>
            <a:r>
              <a:rPr lang="zh-CN" altLang="en-US" sz="2300" smtClean="0">
                <a:latin typeface="楷体" pitchFamily="49" charset="-122"/>
                <a:ea typeface="楷体" pitchFamily="49" charset="-122"/>
              </a:rPr>
              <a:t>表格显示北方在工业生产和生产总值上占有绝对优势</a:t>
            </a:r>
            <a:r>
              <a:rPr lang="en-US" sz="2300" smtClean="0">
                <a:latin typeface="楷体" pitchFamily="49" charset="-122"/>
                <a:ea typeface="楷体" pitchFamily="49" charset="-122"/>
              </a:rPr>
              <a:t>,</a:t>
            </a:r>
            <a:r>
              <a:rPr lang="zh-CN" altLang="en-US" sz="2300" smtClean="0">
                <a:latin typeface="楷体" pitchFamily="49" charset="-122"/>
                <a:ea typeface="楷体" pitchFamily="49" charset="-122"/>
              </a:rPr>
              <a:t>这反映了工业革命在美国北方的广泛开展和影响</a:t>
            </a:r>
            <a:r>
              <a:rPr lang="en-US" sz="2300" smtClean="0">
                <a:latin typeface="楷体" pitchFamily="49" charset="-122"/>
                <a:ea typeface="楷体" pitchFamily="49" charset="-122"/>
              </a:rPr>
              <a:t>,</a:t>
            </a:r>
            <a:r>
              <a:rPr lang="zh-CN" altLang="en-US" sz="2300" smtClean="0">
                <a:latin typeface="楷体" pitchFamily="49" charset="-122"/>
                <a:ea typeface="楷体" pitchFamily="49" charset="-122"/>
              </a:rPr>
              <a:t>不是工业革命已在美国全国范围内扩展</a:t>
            </a:r>
            <a:r>
              <a:rPr lang="en-US" sz="2300" smtClean="0">
                <a:latin typeface="楷体" pitchFamily="49" charset="-122"/>
                <a:ea typeface="楷体" pitchFamily="49" charset="-122"/>
              </a:rPr>
              <a:t>,</a:t>
            </a:r>
            <a:r>
              <a:rPr lang="zh-CN" altLang="en-US" sz="2300" smtClean="0">
                <a:latin typeface="楷体" pitchFamily="49" charset="-122"/>
                <a:ea typeface="楷体" pitchFamily="49" charset="-122"/>
              </a:rPr>
              <a:t>排除</a:t>
            </a:r>
            <a:r>
              <a:rPr lang="en-US" sz="2300" smtClean="0">
                <a:latin typeface="楷体" pitchFamily="49" charset="-122"/>
                <a:ea typeface="楷体" pitchFamily="49" charset="-122"/>
              </a:rPr>
              <a:t>C</a:t>
            </a:r>
            <a:r>
              <a:rPr lang="zh-CN" altLang="en-US" sz="2300" smtClean="0">
                <a:latin typeface="楷体" pitchFamily="49" charset="-122"/>
                <a:ea typeface="楷体" pitchFamily="49" charset="-122"/>
              </a:rPr>
              <a:t>项。</a:t>
            </a:r>
            <a:endParaRPr lang="zh-CN" altLang="en-US" sz="2300">
              <a:latin typeface="楷体" pitchFamily="49" charset="-122"/>
              <a:ea typeface="楷体" pitchFamily="49" charset="-122"/>
            </a:endParaRPr>
          </a:p>
        </p:txBody>
      </p:sp>
    </p:spTree>
  </p:cSld>
  <p:clrMapOvr>
    <a:masterClrMapping/>
  </p:clrMapOvr>
  <p:transition>
    <p:pull/>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TextBox 2" title=""/>
          <p:cNvSpPr txBox="1"/>
          <p:nvPr/>
        </p:nvSpPr>
        <p:spPr>
          <a:xfrm>
            <a:off x="86646" y="71420"/>
            <a:ext cx="8715436" cy="470065"/>
          </a:xfrm>
          <a:prstGeom prst="rect">
            <a:avLst/>
          </a:prstGeom>
          <a:noFill/>
        </p:spPr>
        <p:txBody>
          <a:bodyPr wrap="square" rtlCol="0">
            <a:spAutoFit/>
          </a:bodyPr>
          <a:lstStyle/>
          <a:p>
            <a:r>
              <a:rPr lang="en-US" sz="2200" smtClean="0">
                <a:solidFill>
                  <a:srgbClr val="FF0000"/>
                </a:solidFill>
                <a:latin typeface="黑体" pitchFamily="49" charset="-122"/>
                <a:ea typeface="黑体" pitchFamily="49" charset="-122"/>
              </a:rPr>
              <a:t>[</a:t>
            </a:r>
            <a:r>
              <a:rPr lang="zh-CN" altLang="en-US" sz="2200" smtClean="0">
                <a:solidFill>
                  <a:srgbClr val="FF0000"/>
                </a:solidFill>
                <a:latin typeface="黑体" pitchFamily="49" charset="-122"/>
                <a:ea typeface="黑体" pitchFamily="49" charset="-122"/>
              </a:rPr>
              <a:t>解题过程</a:t>
            </a:r>
            <a:r>
              <a:rPr lang="en-US" sz="2200" smtClean="0">
                <a:solidFill>
                  <a:srgbClr val="FF0000"/>
                </a:solidFill>
                <a:latin typeface="黑体" pitchFamily="49" charset="-122"/>
                <a:ea typeface="黑体" pitchFamily="49" charset="-122"/>
              </a:rPr>
              <a:t>]</a:t>
            </a:r>
            <a:endParaRPr lang="zh-CN" altLang="en-US" sz="2200">
              <a:solidFill>
                <a:srgbClr val="FF0000"/>
              </a:solidFill>
              <a:latin typeface="黑体" pitchFamily="49" charset="-122"/>
              <a:ea typeface="黑体" pitchFamily="49" charset="-122"/>
            </a:endParaRPr>
          </a:p>
        </p:txBody>
      </p:sp>
      <p:graphicFrame>
        <p:nvGraphicFramePr>
          <p:cNvPr id="6" name="表格 5" title=""/>
          <p:cNvGraphicFramePr>
            <a:graphicFrameLocks noGrp="1"/>
          </p:cNvGraphicFramePr>
          <p:nvPr/>
        </p:nvGraphicFramePr>
        <p:xfrm>
          <a:off x="142844" y="647694"/>
          <a:ext cx="8858312" cy="4138634"/>
        </p:xfrm>
        <a:graphic>
          <a:graphicData uri="http://schemas.openxmlformats.org/drawingml/2006/table">
            <a:tbl>
              <a:tblPr/>
              <a:tblGrid>
                <a:gridCol w="4429156"/>
                <a:gridCol w="4429156"/>
              </a:tblGrid>
              <a:tr h="752479">
                <a:tc>
                  <a:txBody>
                    <a:bodyPr vert="horz" wrap="square"/>
                    <a:lstStyle/>
                    <a:p>
                      <a:pPr algn="l">
                        <a:lnSpc>
                          <a:spcPct val="100000"/>
                        </a:lnSpc>
                        <a:spcAft>
                          <a:spcPct val="0"/>
                        </a:spcAft>
                      </a:pPr>
                      <a:r>
                        <a:rPr lang="zh-CN" sz="2400" b="1">
                          <a:latin typeface="宋体" pitchFamily="2" charset="-122"/>
                          <a:ea typeface="宋体" pitchFamily="2" charset="-122"/>
                          <a:cs typeface="Times New Roman"/>
                        </a:rPr>
                        <a:t>第一步</a:t>
                      </a:r>
                      <a:r>
                        <a:rPr lang="en-US" sz="2400" b="1">
                          <a:latin typeface="宋体" pitchFamily="2" charset="-122"/>
                          <a:ea typeface="宋体" pitchFamily="2" charset="-122"/>
                          <a:cs typeface="Times New Roman"/>
                        </a:rPr>
                        <a:t>:</a:t>
                      </a:r>
                      <a:r>
                        <a:rPr lang="zh-CN" sz="2400" b="1">
                          <a:latin typeface="宋体" pitchFamily="2" charset="-122"/>
                          <a:ea typeface="宋体" pitchFamily="2" charset="-122"/>
                          <a:cs typeface="Times New Roman"/>
                        </a:rPr>
                        <a:t>抓住表头</a:t>
                      </a:r>
                      <a:r>
                        <a:rPr lang="en-US" sz="2400" b="1">
                          <a:latin typeface="宋体" pitchFamily="2" charset="-122"/>
                          <a:ea typeface="宋体" pitchFamily="2" charset="-122"/>
                          <a:cs typeface="Times New Roman"/>
                        </a:rPr>
                        <a:t>,</a:t>
                      </a:r>
                      <a:r>
                        <a:rPr lang="zh-CN" sz="2400" b="1">
                          <a:latin typeface="宋体" pitchFamily="2" charset="-122"/>
                          <a:ea typeface="宋体" pitchFamily="2" charset="-122"/>
                          <a:cs typeface="Times New Roman"/>
                        </a:rPr>
                        <a:t>获取主题信息</a:t>
                      </a:r>
                      <a:endParaRPr lang="zh-CN" sz="24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l">
                        <a:lnSpc>
                          <a:spcPct val="100000"/>
                        </a:lnSpc>
                        <a:spcAft>
                          <a:spcPct val="0"/>
                        </a:spcAft>
                      </a:pPr>
                      <a:r>
                        <a:rPr lang="zh-CN" sz="2400" b="1">
                          <a:latin typeface="宋体" pitchFamily="2" charset="-122"/>
                          <a:ea typeface="宋体" pitchFamily="2" charset="-122"/>
                          <a:cs typeface="Times New Roman"/>
                        </a:rPr>
                        <a:t>这是明朝苏杭地区的居民职业结构表</a:t>
                      </a:r>
                      <a:endParaRPr lang="zh-CN" sz="24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8718">
                <a:tc>
                  <a:txBody>
                    <a:bodyPr vert="horz" wrap="square"/>
                    <a:lstStyle/>
                    <a:p>
                      <a:pPr algn="l">
                        <a:lnSpc>
                          <a:spcPct val="100000"/>
                        </a:lnSpc>
                        <a:spcAft>
                          <a:spcPct val="0"/>
                        </a:spcAft>
                      </a:pPr>
                      <a:r>
                        <a:rPr lang="zh-CN" sz="2400" b="1">
                          <a:latin typeface="宋体" pitchFamily="2" charset="-122"/>
                          <a:ea typeface="宋体" pitchFamily="2" charset="-122"/>
                          <a:cs typeface="Times New Roman"/>
                        </a:rPr>
                        <a:t>第二步</a:t>
                      </a:r>
                      <a:r>
                        <a:rPr lang="en-US" sz="2400" b="1">
                          <a:latin typeface="宋体" pitchFamily="2" charset="-122"/>
                          <a:ea typeface="宋体" pitchFamily="2" charset="-122"/>
                          <a:cs typeface="Times New Roman"/>
                        </a:rPr>
                        <a:t>:</a:t>
                      </a:r>
                      <a:r>
                        <a:rPr lang="zh-CN" sz="2400" b="1">
                          <a:latin typeface="宋体" pitchFamily="2" charset="-122"/>
                          <a:ea typeface="宋体" pitchFamily="2" charset="-122"/>
                          <a:cs typeface="Times New Roman"/>
                        </a:rPr>
                        <a:t>获取表格的构成要素</a:t>
                      </a:r>
                      <a:r>
                        <a:rPr lang="en-US" sz="2400" b="1">
                          <a:latin typeface="宋体" pitchFamily="2" charset="-122"/>
                          <a:ea typeface="宋体" pitchFamily="2" charset="-122"/>
                          <a:cs typeface="Times New Roman"/>
                        </a:rPr>
                        <a:t>,</a:t>
                      </a:r>
                      <a:r>
                        <a:rPr lang="zh-CN" sz="2400" b="1">
                          <a:latin typeface="宋体" pitchFamily="2" charset="-122"/>
                          <a:ea typeface="宋体" pitchFamily="2" charset="-122"/>
                          <a:cs typeface="Times New Roman"/>
                        </a:rPr>
                        <a:t>尤其是人物、时间和空间信息</a:t>
                      </a:r>
                      <a:endParaRPr lang="zh-CN" sz="24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l">
                        <a:lnSpc>
                          <a:spcPct val="100000"/>
                        </a:lnSpc>
                        <a:spcAft>
                          <a:spcPct val="0"/>
                        </a:spcAft>
                      </a:pPr>
                      <a:r>
                        <a:rPr lang="zh-CN" sz="2400" b="1">
                          <a:latin typeface="宋体" pitchFamily="2" charset="-122"/>
                          <a:ea typeface="宋体" pitchFamily="2" charset="-122"/>
                          <a:cs typeface="Times New Roman"/>
                        </a:rPr>
                        <a:t>表格中有</a:t>
                      </a:r>
                      <a:r>
                        <a:rPr lang="en-US" sz="2400" b="1">
                          <a:latin typeface="宋体" pitchFamily="2" charset="-122"/>
                          <a:ea typeface="宋体" pitchFamily="2" charset="-122"/>
                          <a:cs typeface="Times New Roman"/>
                        </a:rPr>
                        <a:t>4</a:t>
                      </a:r>
                      <a:r>
                        <a:rPr lang="zh-CN" sz="2400" b="1">
                          <a:latin typeface="宋体" pitchFamily="2" charset="-122"/>
                          <a:ea typeface="宋体" pitchFamily="2" charset="-122"/>
                          <a:cs typeface="Times New Roman"/>
                        </a:rPr>
                        <a:t>类职业</a:t>
                      </a:r>
                      <a:r>
                        <a:rPr lang="en-US" sz="2400" b="1">
                          <a:latin typeface="宋体" pitchFamily="2" charset="-122"/>
                          <a:ea typeface="宋体" pitchFamily="2" charset="-122"/>
                          <a:cs typeface="Times New Roman"/>
                        </a:rPr>
                        <a:t>,</a:t>
                      </a:r>
                      <a:r>
                        <a:rPr lang="zh-CN" sz="2400" b="1">
                          <a:latin typeface="宋体" pitchFamily="2" charset="-122"/>
                          <a:ea typeface="宋体" pitchFamily="2" charset="-122"/>
                          <a:cs typeface="Times New Roman"/>
                        </a:rPr>
                        <a:t>分别是自耕农和地主、佃农、工场工人、工场主和商人</a:t>
                      </a:r>
                      <a:endParaRPr lang="zh-CN" sz="24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7437">
                <a:tc>
                  <a:txBody>
                    <a:bodyPr vert="horz" wrap="square"/>
                    <a:lstStyle/>
                    <a:p>
                      <a:pPr algn="l">
                        <a:lnSpc>
                          <a:spcPct val="100000"/>
                        </a:lnSpc>
                        <a:spcAft>
                          <a:spcPct val="0"/>
                        </a:spcAft>
                      </a:pPr>
                      <a:r>
                        <a:rPr lang="zh-CN" sz="2400" b="1">
                          <a:latin typeface="宋体" pitchFamily="2" charset="-122"/>
                          <a:ea typeface="宋体" pitchFamily="2" charset="-122"/>
                          <a:cs typeface="Times New Roman"/>
                        </a:rPr>
                        <a:t>第三步</a:t>
                      </a:r>
                      <a:r>
                        <a:rPr lang="en-US" sz="2400" b="1">
                          <a:latin typeface="宋体" pitchFamily="2" charset="-122"/>
                          <a:ea typeface="宋体" pitchFamily="2" charset="-122"/>
                          <a:cs typeface="Times New Roman"/>
                        </a:rPr>
                        <a:t>:</a:t>
                      </a:r>
                      <a:r>
                        <a:rPr lang="zh-CN" sz="2400" b="1">
                          <a:latin typeface="宋体" pitchFamily="2" charset="-122"/>
                          <a:ea typeface="宋体" pitchFamily="2" charset="-122"/>
                          <a:cs typeface="Times New Roman"/>
                        </a:rPr>
                        <a:t>注意表格中各组成部分间的关系及数据变化</a:t>
                      </a:r>
                      <a:r>
                        <a:rPr lang="en-US" sz="2400" b="1">
                          <a:latin typeface="宋体" pitchFamily="2" charset="-122"/>
                          <a:ea typeface="宋体" pitchFamily="2" charset="-122"/>
                          <a:cs typeface="Times New Roman"/>
                        </a:rPr>
                        <a:t>,</a:t>
                      </a:r>
                      <a:r>
                        <a:rPr lang="zh-CN" sz="2400" b="1">
                          <a:latin typeface="宋体" pitchFamily="2" charset="-122"/>
                          <a:ea typeface="宋体" pitchFamily="2" charset="-122"/>
                          <a:cs typeface="Times New Roman"/>
                        </a:rPr>
                        <a:t>进而得出所反映的历史现象</a:t>
                      </a:r>
                      <a:endParaRPr lang="zh-CN" sz="24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l">
                        <a:lnSpc>
                          <a:spcPct val="100000"/>
                        </a:lnSpc>
                        <a:spcAft>
                          <a:spcPct val="0"/>
                        </a:spcAft>
                      </a:pPr>
                      <a:r>
                        <a:rPr lang="zh-CN" sz="2400" b="1">
                          <a:latin typeface="宋体" pitchFamily="2" charset="-122"/>
                          <a:ea typeface="宋体" pitchFamily="2" charset="-122"/>
                          <a:cs typeface="Times New Roman"/>
                        </a:rPr>
                        <a:t>其中佃农最多</a:t>
                      </a:r>
                      <a:r>
                        <a:rPr lang="en-US" sz="2400" b="1">
                          <a:latin typeface="宋体" pitchFamily="2" charset="-122"/>
                          <a:ea typeface="宋体" pitchFamily="2" charset="-122"/>
                          <a:cs typeface="Times New Roman"/>
                        </a:rPr>
                        <a:t>,</a:t>
                      </a:r>
                      <a:r>
                        <a:rPr lang="zh-CN" sz="2400" b="1">
                          <a:latin typeface="宋体" pitchFamily="2" charset="-122"/>
                          <a:ea typeface="宋体" pitchFamily="2" charset="-122"/>
                          <a:cs typeface="Times New Roman"/>
                        </a:rPr>
                        <a:t>体现了土地的租种</a:t>
                      </a:r>
                      <a:r>
                        <a:rPr lang="en-US" sz="2400" b="1">
                          <a:latin typeface="宋体" pitchFamily="2" charset="-122"/>
                          <a:ea typeface="宋体" pitchFamily="2" charset="-122"/>
                          <a:cs typeface="Times New Roman"/>
                        </a:rPr>
                        <a:t>;</a:t>
                      </a:r>
                      <a:r>
                        <a:rPr lang="zh-CN" sz="2400" b="1">
                          <a:latin typeface="宋体" pitchFamily="2" charset="-122"/>
                          <a:ea typeface="宋体" pitchFamily="2" charset="-122"/>
                          <a:cs typeface="Times New Roman"/>
                        </a:rPr>
                        <a:t>工场工人数量次之</a:t>
                      </a:r>
                      <a:r>
                        <a:rPr lang="en-US" sz="2400" b="1">
                          <a:latin typeface="宋体" pitchFamily="2" charset="-122"/>
                          <a:ea typeface="宋体" pitchFamily="2" charset="-122"/>
                          <a:cs typeface="Times New Roman"/>
                        </a:rPr>
                        <a:t>,</a:t>
                      </a:r>
                      <a:r>
                        <a:rPr lang="zh-CN" sz="2400" b="1">
                          <a:latin typeface="宋体" pitchFamily="2" charset="-122"/>
                          <a:ea typeface="宋体" pitchFamily="2" charset="-122"/>
                          <a:cs typeface="Times New Roman"/>
                        </a:rPr>
                        <a:t>直接体现了雇佣关系的发达</a:t>
                      </a:r>
                      <a:r>
                        <a:rPr lang="en-US" sz="2400" b="1">
                          <a:latin typeface="宋体" pitchFamily="2" charset="-122"/>
                          <a:ea typeface="宋体" pitchFamily="2" charset="-122"/>
                          <a:cs typeface="Times New Roman"/>
                        </a:rPr>
                        <a:t>,</a:t>
                      </a:r>
                      <a:r>
                        <a:rPr lang="zh-CN" sz="2400" b="1">
                          <a:latin typeface="宋体" pitchFamily="2" charset="-122"/>
                          <a:ea typeface="宋体" pitchFamily="2" charset="-122"/>
                          <a:cs typeface="Times New Roman"/>
                        </a:rPr>
                        <a:t>说明商品生产的发展</a:t>
                      </a:r>
                      <a:r>
                        <a:rPr lang="en-US" sz="2400" b="1">
                          <a:latin typeface="宋体" pitchFamily="2" charset="-122"/>
                          <a:ea typeface="宋体" pitchFamily="2" charset="-122"/>
                          <a:cs typeface="Times New Roman"/>
                        </a:rPr>
                        <a:t>;</a:t>
                      </a:r>
                      <a:r>
                        <a:rPr lang="zh-CN" sz="2400" b="1">
                          <a:latin typeface="宋体" pitchFamily="2" charset="-122"/>
                          <a:ea typeface="宋体" pitchFamily="2" charset="-122"/>
                          <a:cs typeface="Times New Roman"/>
                        </a:rPr>
                        <a:t>工场主和商人占</a:t>
                      </a:r>
                      <a:r>
                        <a:rPr lang="en-US" sz="2400" b="1">
                          <a:latin typeface="宋体" pitchFamily="2" charset="-122"/>
                          <a:ea typeface="宋体" pitchFamily="2" charset="-122"/>
                          <a:cs typeface="Times New Roman"/>
                        </a:rPr>
                        <a:t>10%,</a:t>
                      </a:r>
                      <a:r>
                        <a:rPr lang="zh-CN" sz="2400" b="1">
                          <a:latin typeface="宋体" pitchFamily="2" charset="-122"/>
                          <a:ea typeface="宋体" pitchFamily="2" charset="-122"/>
                          <a:cs typeface="Times New Roman"/>
                        </a:rPr>
                        <a:t>体现社会生产力的发展和商品经济发展</a:t>
                      </a:r>
                      <a:r>
                        <a:rPr lang="en-US" sz="2400" b="1">
                          <a:latin typeface="宋体" pitchFamily="2" charset="-122"/>
                          <a:ea typeface="宋体" pitchFamily="2" charset="-122"/>
                          <a:cs typeface="Times New Roman"/>
                        </a:rPr>
                        <a:t>,</a:t>
                      </a:r>
                      <a:r>
                        <a:rPr lang="zh-CN" sz="2400" b="1">
                          <a:latin typeface="宋体" pitchFamily="2" charset="-122"/>
                          <a:ea typeface="宋体" pitchFamily="2" charset="-122"/>
                          <a:cs typeface="Times New Roman"/>
                        </a:rPr>
                        <a:t>故选</a:t>
                      </a:r>
                      <a:r>
                        <a:rPr lang="en-US" sz="2400" b="1">
                          <a:latin typeface="宋体" pitchFamily="2" charset="-122"/>
                          <a:ea typeface="宋体" pitchFamily="2" charset="-122"/>
                          <a:cs typeface="Times New Roman"/>
                        </a:rPr>
                        <a:t>C</a:t>
                      </a:r>
                      <a:r>
                        <a:rPr lang="zh-CN" sz="2400" b="1">
                          <a:latin typeface="宋体" pitchFamily="2" charset="-122"/>
                          <a:ea typeface="宋体" pitchFamily="2" charset="-122"/>
                          <a:cs typeface="Times New Roman"/>
                        </a:rPr>
                        <a:t>项</a:t>
                      </a:r>
                      <a:endParaRPr lang="zh-CN" sz="24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push dir="d"/>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组合 3" title=""/>
          <p:cNvGrpSpPr/>
          <p:nvPr/>
        </p:nvGrpSpPr>
        <p:grpSpPr>
          <a:xfrm>
            <a:off x="3214678" y="142858"/>
            <a:ext cx="1928826" cy="500066"/>
            <a:chOff x="3286116" y="785800"/>
            <a:chExt cx="1928826" cy="500066"/>
          </a:xfrm>
        </p:grpSpPr>
        <p:sp>
          <p:nvSpPr>
            <p:cNvPr id="6" name="矩形 5"/>
            <p:cNvSpPr/>
            <p:nvPr/>
          </p:nvSpPr>
          <p:spPr>
            <a:xfrm>
              <a:off x="3286116" y="785800"/>
              <a:ext cx="214314" cy="500066"/>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571868" y="785800"/>
              <a:ext cx="1643074" cy="50006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3643306" y="801574"/>
              <a:ext cx="1571636" cy="438572"/>
            </a:xfrm>
            <a:prstGeom prst="rect">
              <a:avLst/>
            </a:prstGeom>
            <a:noFill/>
          </p:spPr>
          <p:txBody>
            <a:bodyPr wrap="square" lIns="68571" tIns="34285" rIns="68571" bIns="34285" rtlCol="0">
              <a:spAutoFit/>
            </a:bodyPr>
            <a:lstStyle/>
            <a:p>
              <a:pPr>
                <a:lnSpc>
                  <a:spcPct val="100000"/>
                </a:lnSpc>
              </a:pPr>
              <a:r>
                <a:rPr lang="zh-CN" altLang="en-US" sz="2400" smtClean="0">
                  <a:solidFill>
                    <a:schemeClr val="bg1"/>
                  </a:solidFill>
                  <a:effectLst>
                    <a:outerShdw blurRad="38100" dist="38100" dir="2700000" algn="tl">
                      <a:srgbClr val="000000">
                        <a:alpha val="43137"/>
                      </a:srgbClr>
                    </a:outerShdw>
                  </a:effectLst>
                  <a:latin typeface="黑体" pitchFamily="49" charset="-122"/>
                  <a:ea typeface="黑体" pitchFamily="49" charset="-122"/>
                </a:rPr>
                <a:t>对应练习</a:t>
              </a:r>
              <a:endParaRPr lang="en-US" altLang="zh-CN" sz="2400" smtClean="0">
                <a:solidFill>
                  <a:schemeClr val="bg1"/>
                </a:solidFill>
                <a:effectLst>
                  <a:outerShdw blurRad="38100" dist="38100" dir="2700000" algn="tl">
                    <a:srgbClr val="000000">
                      <a:alpha val="43137"/>
                    </a:srgbClr>
                  </a:outerShdw>
                </a:effectLst>
                <a:latin typeface="黑体" pitchFamily="49" charset="-122"/>
                <a:ea typeface="黑体" pitchFamily="49" charset="-122"/>
              </a:endParaRPr>
            </a:p>
          </p:txBody>
        </p:sp>
      </p:grpSp>
      <p:sp>
        <p:nvSpPr>
          <p:cNvPr id="10" name="TextBox 9" title=""/>
          <p:cNvSpPr txBox="1"/>
          <p:nvPr/>
        </p:nvSpPr>
        <p:spPr>
          <a:xfrm>
            <a:off x="71406" y="779022"/>
            <a:ext cx="8929750" cy="1292662"/>
          </a:xfrm>
          <a:prstGeom prst="rect">
            <a:avLst/>
          </a:prstGeom>
          <a:noFill/>
        </p:spPr>
        <p:txBody>
          <a:bodyPr wrap="square" rtlCol="0">
            <a:spAutoFit/>
          </a:bodyPr>
          <a:lstStyle/>
          <a:p>
            <a:r>
              <a:rPr lang="en-US" sz="2000" smtClean="0"/>
              <a:t>1.</a:t>
            </a:r>
            <a:r>
              <a:rPr lang="en-US" sz="2000" smtClean="0">
                <a:latin typeface="楷体" pitchFamily="49" charset="-122"/>
                <a:ea typeface="楷体" pitchFamily="49" charset="-122"/>
              </a:rPr>
              <a:t>(2024·</a:t>
            </a:r>
            <a:r>
              <a:rPr lang="zh-CN" altLang="en-US" sz="2000" smtClean="0">
                <a:latin typeface="楷体" pitchFamily="49" charset="-122"/>
                <a:ea typeface="楷体" pitchFamily="49" charset="-122"/>
              </a:rPr>
              <a:t>浙江台州一模</a:t>
            </a:r>
            <a:r>
              <a:rPr lang="en-US" sz="2000" smtClean="0">
                <a:latin typeface="楷体" pitchFamily="49" charset="-122"/>
                <a:ea typeface="楷体" pitchFamily="49" charset="-122"/>
              </a:rPr>
              <a:t>)</a:t>
            </a:r>
            <a:r>
              <a:rPr lang="zh-CN" altLang="en-US" sz="2000" smtClean="0"/>
              <a:t>表格是美国和苏联方面对</a:t>
            </a:r>
            <a:r>
              <a:rPr lang="en-US" sz="2000" smtClean="0"/>
              <a:t>1966</a:t>
            </a:r>
            <a:r>
              <a:rPr lang="en-US" altLang="zh-CN" sz="2000" smtClean="0"/>
              <a:t>—</a:t>
            </a:r>
            <a:r>
              <a:rPr lang="en-US" sz="2000" smtClean="0"/>
              <a:t>1980</a:t>
            </a:r>
            <a:r>
              <a:rPr lang="zh-CN" altLang="en-US" sz="2000" smtClean="0"/>
              <a:t>年苏联国民收入平均增长率的估计。据表格内容可推测出</a:t>
            </a:r>
            <a:r>
              <a:rPr lang="en-US" sz="2000" smtClean="0"/>
              <a:t>(</a:t>
            </a:r>
            <a:r>
              <a:rPr lang="zh-CN" altLang="en-US" sz="2000" smtClean="0"/>
              <a:t>　　</a:t>
            </a:r>
            <a:r>
              <a:rPr lang="en-US" sz="2000" smtClean="0"/>
              <a:t>)</a:t>
            </a:r>
            <a:endParaRPr lang="zh-CN" altLang="en-US" sz="2000" smtClean="0"/>
          </a:p>
          <a:p>
            <a:pPr algn="ctr"/>
            <a:r>
              <a:rPr lang="zh-CN" altLang="en-US" sz="2000" smtClean="0"/>
              <a:t>苏联国民收入平均增长率估值</a:t>
            </a:r>
            <a:r>
              <a:rPr lang="en-US" sz="2000" smtClean="0"/>
              <a:t>(%)</a:t>
            </a:r>
            <a:endParaRPr lang="zh-CN" altLang="en-US" sz="2000"/>
          </a:p>
        </p:txBody>
      </p:sp>
      <p:sp>
        <p:nvSpPr>
          <p:cNvPr id="12" name="TextBox 11" title=""/>
          <p:cNvSpPr txBox="1"/>
          <p:nvPr/>
        </p:nvSpPr>
        <p:spPr>
          <a:xfrm>
            <a:off x="4936810" y="966776"/>
            <a:ext cx="1000132" cy="779059"/>
          </a:xfrm>
          <a:prstGeom prst="rect">
            <a:avLst/>
          </a:prstGeom>
          <a:noFill/>
        </p:spPr>
        <p:txBody>
          <a:bodyPr wrap="square" rtlCol="0">
            <a:spAutoFit/>
          </a:bodyPr>
          <a:lstStyle/>
          <a:p>
            <a:r>
              <a:rPr lang="en-US" altLang="zh-CN" sz="4000" smtClean="0">
                <a:solidFill>
                  <a:srgbClr val="FF0000"/>
                </a:solidFill>
              </a:rPr>
              <a:t>C</a:t>
            </a:r>
            <a:endParaRPr lang="zh-CN" altLang="en-US" sz="4000" smtClean="0">
              <a:solidFill>
                <a:srgbClr val="FF0000"/>
              </a:solidFill>
            </a:endParaRPr>
          </a:p>
        </p:txBody>
      </p:sp>
      <p:sp>
        <p:nvSpPr>
          <p:cNvPr id="11" name="TextBox 10" title=""/>
          <p:cNvSpPr txBox="1"/>
          <p:nvPr/>
        </p:nvSpPr>
        <p:spPr>
          <a:xfrm>
            <a:off x="71406" y="3307871"/>
            <a:ext cx="8929750" cy="1692771"/>
          </a:xfrm>
          <a:prstGeom prst="rect">
            <a:avLst/>
          </a:prstGeom>
          <a:noFill/>
        </p:spPr>
        <p:txBody>
          <a:bodyPr wrap="square" rtlCol="0">
            <a:spAutoFit/>
          </a:bodyPr>
          <a:lstStyle/>
          <a:p>
            <a:r>
              <a:rPr lang="en-US" sz="2000" smtClean="0"/>
              <a:t>A.</a:t>
            </a:r>
            <a:r>
              <a:rPr lang="zh-CN" altLang="en-US" sz="2000" smtClean="0"/>
              <a:t>美国试图缓和与苏联的关系</a:t>
            </a:r>
          </a:p>
          <a:p>
            <a:r>
              <a:rPr lang="en-US" sz="2000" smtClean="0"/>
              <a:t>B.</a:t>
            </a:r>
            <a:r>
              <a:rPr lang="zh-CN" altLang="en-US" sz="2000" smtClean="0"/>
              <a:t>改革重心集中在政治领域</a:t>
            </a:r>
          </a:p>
          <a:p>
            <a:r>
              <a:rPr lang="en-US" sz="2000" smtClean="0"/>
              <a:t>C.</a:t>
            </a:r>
            <a:r>
              <a:rPr lang="zh-CN" altLang="en-US" sz="2000" smtClean="0"/>
              <a:t>苏联社会经济发展趋于缓慢</a:t>
            </a:r>
          </a:p>
          <a:p>
            <a:r>
              <a:rPr lang="en-US" sz="2000" smtClean="0"/>
              <a:t>D.</a:t>
            </a:r>
            <a:r>
              <a:rPr lang="zh-CN" altLang="en-US" sz="2000" smtClean="0"/>
              <a:t>西方推行“和平演变”战略</a:t>
            </a:r>
            <a:endParaRPr lang="zh-CN" altLang="en-US" sz="2000"/>
          </a:p>
        </p:txBody>
      </p:sp>
      <p:graphicFrame>
        <p:nvGraphicFramePr>
          <p:cNvPr id="13" name="表格 12" title=""/>
          <p:cNvGraphicFramePr>
            <a:graphicFrameLocks noGrp="1"/>
          </p:cNvGraphicFramePr>
          <p:nvPr/>
        </p:nvGraphicFramePr>
        <p:xfrm>
          <a:off x="142844" y="2071684"/>
          <a:ext cx="8858312" cy="1071570"/>
        </p:xfrm>
        <a:graphic>
          <a:graphicData uri="http://schemas.openxmlformats.org/drawingml/2006/table">
            <a:tbl>
              <a:tblPr/>
              <a:tblGrid>
                <a:gridCol w="2214578"/>
                <a:gridCol w="2214578"/>
                <a:gridCol w="2214578"/>
                <a:gridCol w="2214578"/>
              </a:tblGrid>
              <a:tr h="357190">
                <a:tc>
                  <a:txBody>
                    <a:bodyPr vert="horz" wrap="square"/>
                    <a:lstStyle/>
                    <a:p>
                      <a:pPr algn="ctr">
                        <a:lnSpc>
                          <a:spcPct val="100000"/>
                        </a:lnSpc>
                        <a:spcAft>
                          <a:spcPct val="0"/>
                        </a:spcAft>
                      </a:pPr>
                      <a:r>
                        <a:rPr lang="zh-CN" sz="2000" b="1">
                          <a:latin typeface="宋体" pitchFamily="2" charset="-122"/>
                          <a:ea typeface="宋体" pitchFamily="2" charset="-122"/>
                          <a:cs typeface="Times New Roman"/>
                        </a:rPr>
                        <a:t>项目</a:t>
                      </a:r>
                      <a:endParaRPr lang="zh-CN" sz="20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00000"/>
                        </a:lnSpc>
                        <a:spcAft>
                          <a:spcPct val="0"/>
                        </a:spcAft>
                      </a:pPr>
                      <a:r>
                        <a:rPr lang="en-US" sz="2000" b="1">
                          <a:latin typeface="宋体" pitchFamily="2" charset="-122"/>
                          <a:ea typeface="宋体" pitchFamily="2" charset="-122"/>
                          <a:cs typeface="Times New Roman"/>
                        </a:rPr>
                        <a:t>1966</a:t>
                      </a:r>
                      <a:r>
                        <a:rPr lang="zh-CN" sz="2000" b="1" smtClean="0">
                          <a:latin typeface="宋体" pitchFamily="2" charset="-122"/>
                          <a:ea typeface="宋体" pitchFamily="2" charset="-122"/>
                          <a:cs typeface="Times New Roman"/>
                        </a:rPr>
                        <a:t>—</a:t>
                      </a:r>
                      <a:r>
                        <a:rPr lang="en-US" sz="2000" b="1" smtClean="0">
                          <a:latin typeface="宋体" pitchFamily="2" charset="-122"/>
                          <a:ea typeface="宋体" pitchFamily="2" charset="-122"/>
                          <a:cs typeface="Times New Roman"/>
                        </a:rPr>
                        <a:t>1970</a:t>
                      </a:r>
                      <a:r>
                        <a:rPr lang="zh-CN" sz="2000" b="1">
                          <a:latin typeface="宋体" pitchFamily="2" charset="-122"/>
                          <a:ea typeface="宋体" pitchFamily="2" charset="-122"/>
                          <a:cs typeface="Times New Roman"/>
                        </a:rPr>
                        <a:t>年</a:t>
                      </a:r>
                      <a:endParaRPr lang="zh-CN" sz="20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00000"/>
                        </a:lnSpc>
                        <a:spcAft>
                          <a:spcPct val="0"/>
                        </a:spcAft>
                      </a:pPr>
                      <a:r>
                        <a:rPr lang="en-US" sz="2000" b="1">
                          <a:latin typeface="宋体" pitchFamily="2" charset="-122"/>
                          <a:ea typeface="宋体" pitchFamily="2" charset="-122"/>
                          <a:cs typeface="Times New Roman"/>
                        </a:rPr>
                        <a:t>1971</a:t>
                      </a:r>
                      <a:r>
                        <a:rPr lang="zh-CN" sz="2000" b="1" smtClean="0">
                          <a:latin typeface="宋体" pitchFamily="2" charset="-122"/>
                          <a:ea typeface="宋体" pitchFamily="2" charset="-122"/>
                          <a:cs typeface="Times New Roman"/>
                        </a:rPr>
                        <a:t>—</a:t>
                      </a:r>
                      <a:r>
                        <a:rPr lang="en-US" sz="2000" b="1" smtClean="0">
                          <a:latin typeface="宋体" pitchFamily="2" charset="-122"/>
                          <a:ea typeface="宋体" pitchFamily="2" charset="-122"/>
                          <a:cs typeface="Times New Roman"/>
                        </a:rPr>
                        <a:t>1975</a:t>
                      </a:r>
                      <a:r>
                        <a:rPr lang="zh-CN" sz="2000" b="1">
                          <a:latin typeface="宋体" pitchFamily="2" charset="-122"/>
                          <a:ea typeface="宋体" pitchFamily="2" charset="-122"/>
                          <a:cs typeface="Times New Roman"/>
                        </a:rPr>
                        <a:t>年</a:t>
                      </a:r>
                      <a:endParaRPr lang="zh-CN" sz="20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00000"/>
                        </a:lnSpc>
                        <a:spcAft>
                          <a:spcPct val="0"/>
                        </a:spcAft>
                      </a:pPr>
                      <a:r>
                        <a:rPr lang="en-US" sz="2000" b="1">
                          <a:latin typeface="宋体" pitchFamily="2" charset="-122"/>
                          <a:ea typeface="宋体" pitchFamily="2" charset="-122"/>
                          <a:cs typeface="Times New Roman"/>
                        </a:rPr>
                        <a:t>1976</a:t>
                      </a:r>
                      <a:r>
                        <a:rPr lang="zh-CN" sz="2000" b="1" smtClean="0">
                          <a:latin typeface="宋体" pitchFamily="2" charset="-122"/>
                          <a:ea typeface="宋体" pitchFamily="2" charset="-122"/>
                          <a:cs typeface="Times New Roman"/>
                        </a:rPr>
                        <a:t>—</a:t>
                      </a:r>
                      <a:r>
                        <a:rPr lang="en-US" sz="2000" b="1" smtClean="0">
                          <a:latin typeface="宋体" pitchFamily="2" charset="-122"/>
                          <a:ea typeface="宋体" pitchFamily="2" charset="-122"/>
                          <a:cs typeface="Times New Roman"/>
                        </a:rPr>
                        <a:t>1980</a:t>
                      </a:r>
                      <a:r>
                        <a:rPr lang="zh-CN" sz="2000" b="1">
                          <a:latin typeface="宋体" pitchFamily="2" charset="-122"/>
                          <a:ea typeface="宋体" pitchFamily="2" charset="-122"/>
                          <a:cs typeface="Times New Roman"/>
                        </a:rPr>
                        <a:t>年</a:t>
                      </a:r>
                      <a:endParaRPr lang="zh-CN" sz="20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190">
                <a:tc>
                  <a:txBody>
                    <a:bodyPr vert="horz" wrap="square"/>
                    <a:lstStyle/>
                    <a:p>
                      <a:pPr algn="ctr">
                        <a:lnSpc>
                          <a:spcPct val="100000"/>
                        </a:lnSpc>
                        <a:spcAft>
                          <a:spcPct val="0"/>
                        </a:spcAft>
                      </a:pPr>
                      <a:r>
                        <a:rPr lang="zh-CN" sz="2000" b="1">
                          <a:latin typeface="宋体" pitchFamily="2" charset="-122"/>
                          <a:ea typeface="宋体" pitchFamily="2" charset="-122"/>
                          <a:cs typeface="Times New Roman"/>
                        </a:rPr>
                        <a:t>美国方面估值</a:t>
                      </a:r>
                      <a:endParaRPr lang="zh-CN" sz="20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00000"/>
                        </a:lnSpc>
                        <a:spcAft>
                          <a:spcPct val="0"/>
                        </a:spcAft>
                      </a:pPr>
                      <a:r>
                        <a:rPr lang="en-US" sz="2000" b="1">
                          <a:latin typeface="宋体" pitchFamily="2" charset="-122"/>
                          <a:ea typeface="宋体" pitchFamily="2" charset="-122"/>
                          <a:cs typeface="Times New Roman"/>
                        </a:rPr>
                        <a:t>5.1</a:t>
                      </a:r>
                      <a:endParaRPr lang="zh-CN" sz="20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00000"/>
                        </a:lnSpc>
                        <a:spcAft>
                          <a:spcPct val="0"/>
                        </a:spcAft>
                      </a:pPr>
                      <a:r>
                        <a:rPr lang="en-US" sz="2000" b="1">
                          <a:latin typeface="宋体" pitchFamily="2" charset="-122"/>
                          <a:ea typeface="宋体" pitchFamily="2" charset="-122"/>
                          <a:cs typeface="Times New Roman"/>
                        </a:rPr>
                        <a:t>3</a:t>
                      </a:r>
                      <a:endParaRPr lang="zh-CN" sz="20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00000"/>
                        </a:lnSpc>
                        <a:spcAft>
                          <a:spcPct val="0"/>
                        </a:spcAft>
                      </a:pPr>
                      <a:r>
                        <a:rPr lang="en-US" sz="2000" b="1">
                          <a:latin typeface="宋体" pitchFamily="2" charset="-122"/>
                          <a:ea typeface="宋体" pitchFamily="2" charset="-122"/>
                          <a:cs typeface="Times New Roman"/>
                        </a:rPr>
                        <a:t>2.3</a:t>
                      </a:r>
                      <a:endParaRPr lang="zh-CN" sz="20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190">
                <a:tc>
                  <a:txBody>
                    <a:bodyPr vert="horz" wrap="square"/>
                    <a:lstStyle/>
                    <a:p>
                      <a:pPr algn="ctr">
                        <a:lnSpc>
                          <a:spcPct val="100000"/>
                        </a:lnSpc>
                        <a:spcAft>
                          <a:spcPct val="0"/>
                        </a:spcAft>
                      </a:pPr>
                      <a:r>
                        <a:rPr lang="zh-CN" sz="2000" b="1">
                          <a:latin typeface="宋体" pitchFamily="2" charset="-122"/>
                          <a:ea typeface="宋体" pitchFamily="2" charset="-122"/>
                          <a:cs typeface="Times New Roman"/>
                        </a:rPr>
                        <a:t>苏联方面估值</a:t>
                      </a:r>
                      <a:endParaRPr lang="zh-CN" sz="20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00000"/>
                        </a:lnSpc>
                        <a:spcAft>
                          <a:spcPct val="0"/>
                        </a:spcAft>
                      </a:pPr>
                      <a:r>
                        <a:rPr lang="en-US" sz="2000" b="1">
                          <a:latin typeface="宋体" pitchFamily="2" charset="-122"/>
                          <a:ea typeface="宋体" pitchFamily="2" charset="-122"/>
                          <a:cs typeface="Times New Roman"/>
                        </a:rPr>
                        <a:t>4.1</a:t>
                      </a:r>
                      <a:endParaRPr lang="zh-CN" sz="20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00000"/>
                        </a:lnSpc>
                        <a:spcAft>
                          <a:spcPct val="0"/>
                        </a:spcAft>
                      </a:pPr>
                      <a:r>
                        <a:rPr lang="en-US" sz="2000" b="1">
                          <a:latin typeface="宋体" pitchFamily="2" charset="-122"/>
                          <a:ea typeface="宋体" pitchFamily="2" charset="-122"/>
                          <a:cs typeface="Times New Roman"/>
                        </a:rPr>
                        <a:t>3.2</a:t>
                      </a:r>
                      <a:endParaRPr lang="zh-CN" sz="20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00000"/>
                        </a:lnSpc>
                        <a:spcAft>
                          <a:spcPct val="0"/>
                        </a:spcAft>
                      </a:pPr>
                      <a:r>
                        <a:rPr lang="en-US" sz="2000" b="1">
                          <a:latin typeface="宋体" pitchFamily="2" charset="-122"/>
                          <a:ea typeface="宋体" pitchFamily="2" charset="-122"/>
                          <a:cs typeface="Times New Roman"/>
                        </a:rPr>
                        <a:t>1.0</a:t>
                      </a:r>
                      <a:endParaRPr lang="zh-CN" sz="20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TextBox 2" title=""/>
          <p:cNvSpPr txBox="1"/>
          <p:nvPr/>
        </p:nvSpPr>
        <p:spPr>
          <a:xfrm>
            <a:off x="142844" y="205699"/>
            <a:ext cx="8929750" cy="4437753"/>
          </a:xfrm>
          <a:prstGeom prst="rect">
            <a:avLst/>
          </a:prstGeom>
          <a:noFill/>
        </p:spPr>
        <p:txBody>
          <a:bodyPr wrap="square" rtlCol="0">
            <a:spAutoFit/>
          </a:bodyPr>
          <a:lstStyle/>
          <a:p>
            <a:pPr>
              <a:lnSpc>
                <a:spcPct val="150000"/>
              </a:lnSpc>
            </a:pPr>
            <a:r>
              <a:rPr lang="zh-CN" altLang="en-US" sz="2400" smtClean="0">
                <a:solidFill>
                  <a:srgbClr val="FF0000"/>
                </a:solidFill>
                <a:latin typeface="黑体" pitchFamily="49" charset="-122"/>
                <a:ea typeface="黑体" pitchFamily="49" charset="-122"/>
              </a:rPr>
              <a:t>解析</a:t>
            </a:r>
            <a:r>
              <a:rPr lang="en-US" sz="2400" smtClean="0">
                <a:solidFill>
                  <a:srgbClr val="FF0000"/>
                </a:solidFill>
                <a:latin typeface="黑体" pitchFamily="49" charset="-122"/>
                <a:ea typeface="黑体" pitchFamily="49" charset="-122"/>
              </a:rPr>
              <a:t>:C</a:t>
            </a:r>
            <a:r>
              <a:rPr lang="zh-CN" altLang="en-US" sz="2400" smtClean="0">
                <a:latin typeface="楷体" pitchFamily="49" charset="-122"/>
                <a:ea typeface="楷体" pitchFamily="49" charset="-122"/>
              </a:rPr>
              <a:t>　根据材料信息可知</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苏联国民收入的平均增长率在</a:t>
            </a:r>
            <a:r>
              <a:rPr lang="en-US" sz="2400" smtClean="0">
                <a:latin typeface="楷体" pitchFamily="49" charset="-122"/>
                <a:ea typeface="楷体" pitchFamily="49" charset="-122"/>
              </a:rPr>
              <a:t>1966</a:t>
            </a:r>
            <a:r>
              <a:rPr lang="en-US" altLang="zh-CN" sz="2400" smtClean="0">
                <a:latin typeface="楷体" pitchFamily="49" charset="-122"/>
                <a:ea typeface="楷体" pitchFamily="49" charset="-122"/>
              </a:rPr>
              <a:t>—</a:t>
            </a:r>
            <a:r>
              <a:rPr lang="en-US" sz="2400" smtClean="0">
                <a:latin typeface="楷体" pitchFamily="49" charset="-122"/>
                <a:ea typeface="楷体" pitchFamily="49" charset="-122"/>
              </a:rPr>
              <a:t>1980</a:t>
            </a:r>
            <a:r>
              <a:rPr lang="zh-CN" altLang="en-US" sz="2400" smtClean="0">
                <a:latin typeface="楷体" pitchFamily="49" charset="-122"/>
                <a:ea typeface="楷体" pitchFamily="49" charset="-122"/>
              </a:rPr>
              <a:t>年间呈现下降趋势</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无论是从美国方面的估值还是从苏联方面的估值来看</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都显示出这一趋势</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这种增长速度的下降反映了苏联社会经济发展趋于缓慢</a:t>
            </a:r>
            <a:r>
              <a:rPr lang="en-US" sz="2400" smtClean="0">
                <a:latin typeface="楷体" pitchFamily="49" charset="-122"/>
                <a:ea typeface="楷体" pitchFamily="49" charset="-122"/>
              </a:rPr>
              <a:t>,C</a:t>
            </a:r>
            <a:r>
              <a:rPr lang="zh-CN" altLang="en-US" sz="2400" smtClean="0">
                <a:latin typeface="楷体" pitchFamily="49" charset="-122"/>
                <a:ea typeface="楷体" pitchFamily="49" charset="-122"/>
              </a:rPr>
              <a:t>项正确</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材料主旨是苏联社会经济发展</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而非美国与苏联的关系</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排除</a:t>
            </a:r>
            <a:r>
              <a:rPr lang="en-US" sz="2400" smtClean="0">
                <a:latin typeface="楷体" pitchFamily="49" charset="-122"/>
                <a:ea typeface="楷体" pitchFamily="49" charset="-122"/>
              </a:rPr>
              <a:t>A</a:t>
            </a:r>
            <a:r>
              <a:rPr lang="zh-CN" altLang="en-US" sz="2400" smtClean="0">
                <a:latin typeface="楷体" pitchFamily="49" charset="-122"/>
                <a:ea typeface="楷体" pitchFamily="49" charset="-122"/>
              </a:rPr>
              <a:t>项</a:t>
            </a:r>
            <a:r>
              <a:rPr lang="en-US" sz="2400" smtClean="0">
                <a:latin typeface="楷体" pitchFamily="49" charset="-122"/>
                <a:ea typeface="楷体" pitchFamily="49" charset="-122"/>
              </a:rPr>
              <a:t>;1966</a:t>
            </a:r>
            <a:r>
              <a:rPr lang="en-US" altLang="zh-CN" sz="2400" smtClean="0">
                <a:latin typeface="楷体" pitchFamily="49" charset="-122"/>
                <a:ea typeface="楷体" pitchFamily="49" charset="-122"/>
              </a:rPr>
              <a:t>—</a:t>
            </a:r>
            <a:r>
              <a:rPr lang="en-US" sz="2400" smtClean="0">
                <a:latin typeface="楷体" pitchFamily="49" charset="-122"/>
                <a:ea typeface="楷体" pitchFamily="49" charset="-122"/>
              </a:rPr>
              <a:t>1980</a:t>
            </a:r>
            <a:r>
              <a:rPr lang="zh-CN" altLang="en-US" sz="2400" smtClean="0">
                <a:latin typeface="楷体" pitchFamily="49" charset="-122"/>
                <a:ea typeface="楷体" pitchFamily="49" charset="-122"/>
              </a:rPr>
              <a:t>年</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苏联处于勃列日涅夫执政时期</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此时的改革重心集中在经济领域</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排除</a:t>
            </a:r>
            <a:r>
              <a:rPr lang="en-US" sz="2400" smtClean="0">
                <a:latin typeface="楷体" pitchFamily="49" charset="-122"/>
                <a:ea typeface="楷体" pitchFamily="49" charset="-122"/>
              </a:rPr>
              <a:t>B</a:t>
            </a:r>
            <a:r>
              <a:rPr lang="zh-CN" altLang="en-US" sz="2400" smtClean="0">
                <a:latin typeface="楷体" pitchFamily="49" charset="-122"/>
                <a:ea typeface="楷体" pitchFamily="49" charset="-122"/>
              </a:rPr>
              <a:t>项</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“和平演变”战略主要涉及意识形态领域</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但是材料主要表现苏联的经济领域</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排除</a:t>
            </a:r>
            <a:r>
              <a:rPr lang="en-US" sz="2400" smtClean="0">
                <a:latin typeface="楷体" pitchFamily="49" charset="-122"/>
                <a:ea typeface="楷体" pitchFamily="49" charset="-122"/>
              </a:rPr>
              <a:t>D</a:t>
            </a:r>
            <a:r>
              <a:rPr lang="zh-CN" altLang="en-US" sz="2400" smtClean="0">
                <a:latin typeface="楷体" pitchFamily="49" charset="-122"/>
                <a:ea typeface="楷体" pitchFamily="49" charset="-122"/>
              </a:rPr>
              <a:t>项。</a:t>
            </a:r>
            <a:endParaRPr lang="zh-CN" altLang="en-US" sz="2400">
              <a:latin typeface="楷体" pitchFamily="49" charset="-122"/>
              <a:ea typeface="楷体" pitchFamily="49" charset="-122"/>
            </a:endParaRPr>
          </a:p>
        </p:txBody>
      </p:sp>
    </p:spTree>
  </p:cSld>
  <p:clrMapOvr>
    <a:masterClrMapping/>
  </p:clrMapOvr>
  <p:transition>
    <p:split orient="vert"/>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TextBox 4" title=""/>
          <p:cNvSpPr txBox="1"/>
          <p:nvPr/>
        </p:nvSpPr>
        <p:spPr>
          <a:xfrm>
            <a:off x="142844" y="71420"/>
            <a:ext cx="8822547" cy="869459"/>
          </a:xfrm>
          <a:prstGeom prst="rect">
            <a:avLst/>
          </a:prstGeom>
          <a:noFill/>
        </p:spPr>
        <p:txBody>
          <a:bodyPr wrap="square" lIns="68571" tIns="34285" rIns="68571" bIns="34285" rtlCol="0">
            <a:spAutoFit/>
          </a:bodyPr>
          <a:lstStyle/>
          <a:p>
            <a:r>
              <a:rPr lang="en-US" sz="2000" smtClean="0"/>
              <a:t>2.</a:t>
            </a:r>
            <a:r>
              <a:rPr lang="en-US" sz="2000" smtClean="0">
                <a:latin typeface="楷体" pitchFamily="49" charset="-122"/>
                <a:ea typeface="楷体" pitchFamily="49" charset="-122"/>
              </a:rPr>
              <a:t>(2024·</a:t>
            </a:r>
            <a:r>
              <a:rPr lang="zh-CN" altLang="en-US" sz="2000" smtClean="0">
                <a:latin typeface="楷体" pitchFamily="49" charset="-122"/>
                <a:ea typeface="楷体" pitchFamily="49" charset="-122"/>
              </a:rPr>
              <a:t>浙江绍兴三模</a:t>
            </a:r>
            <a:r>
              <a:rPr lang="en-US" sz="2000" smtClean="0">
                <a:latin typeface="楷体" pitchFamily="49" charset="-122"/>
                <a:ea typeface="楷体" pitchFamily="49" charset="-122"/>
              </a:rPr>
              <a:t>)</a:t>
            </a:r>
            <a:r>
              <a:rPr lang="zh-CN" altLang="en-US" sz="2000" smtClean="0"/>
              <a:t>下表反映了</a:t>
            </a:r>
            <a:r>
              <a:rPr lang="en-US" sz="2000" smtClean="0"/>
              <a:t>20</a:t>
            </a:r>
            <a:r>
              <a:rPr lang="zh-CN" altLang="en-US" sz="2000" smtClean="0"/>
              <a:t>世纪六七十年代英国重要经济指标的变化。为解决表中问题</a:t>
            </a:r>
            <a:r>
              <a:rPr lang="en-US" sz="2000" smtClean="0"/>
              <a:t>,</a:t>
            </a:r>
            <a:r>
              <a:rPr lang="zh-CN" altLang="en-US" sz="2000" smtClean="0"/>
              <a:t>英国政府</a:t>
            </a:r>
            <a:r>
              <a:rPr lang="en-US" sz="2000" smtClean="0"/>
              <a:t>(</a:t>
            </a:r>
            <a:r>
              <a:rPr lang="zh-CN" altLang="en-US" sz="2000" smtClean="0"/>
              <a:t>　　</a:t>
            </a:r>
            <a:r>
              <a:rPr lang="en-US" sz="2000" smtClean="0"/>
              <a:t>)</a:t>
            </a:r>
            <a:endParaRPr lang="zh-CN" altLang="en-US" sz="2000"/>
          </a:p>
        </p:txBody>
      </p:sp>
      <p:sp>
        <p:nvSpPr>
          <p:cNvPr id="6" name="TextBox 5" title=""/>
          <p:cNvSpPr txBox="1"/>
          <p:nvPr/>
        </p:nvSpPr>
        <p:spPr>
          <a:xfrm>
            <a:off x="4110034" y="239153"/>
            <a:ext cx="785818" cy="779059"/>
          </a:xfrm>
          <a:prstGeom prst="rect">
            <a:avLst/>
          </a:prstGeom>
          <a:noFill/>
        </p:spPr>
        <p:txBody>
          <a:bodyPr wrap="square" rtlCol="0">
            <a:spAutoFit/>
          </a:bodyPr>
          <a:lstStyle/>
          <a:p>
            <a:r>
              <a:rPr lang="en-US" altLang="zh-CN" sz="4000" smtClean="0">
                <a:solidFill>
                  <a:srgbClr val="FF0000"/>
                </a:solidFill>
              </a:rPr>
              <a:t>B</a:t>
            </a:r>
            <a:endParaRPr lang="zh-CN" altLang="en-US" sz="4000" smtClean="0">
              <a:solidFill>
                <a:srgbClr val="FF0000"/>
              </a:solidFill>
            </a:endParaRPr>
          </a:p>
        </p:txBody>
      </p:sp>
      <p:sp>
        <p:nvSpPr>
          <p:cNvPr id="8" name="TextBox 7" title=""/>
          <p:cNvSpPr txBox="1"/>
          <p:nvPr/>
        </p:nvSpPr>
        <p:spPr>
          <a:xfrm>
            <a:off x="107171" y="3330964"/>
            <a:ext cx="8965423" cy="1669678"/>
          </a:xfrm>
          <a:prstGeom prst="rect">
            <a:avLst/>
          </a:prstGeom>
          <a:noFill/>
        </p:spPr>
        <p:txBody>
          <a:bodyPr wrap="square" lIns="68571" tIns="34285" rIns="68571" bIns="34285" rtlCol="0">
            <a:spAutoFit/>
          </a:bodyPr>
          <a:lstStyle/>
          <a:p>
            <a:r>
              <a:rPr lang="en-US" sz="2000" smtClean="0"/>
              <a:t>A.</a:t>
            </a:r>
            <a:r>
              <a:rPr lang="zh-CN" altLang="en-US" sz="2000" smtClean="0"/>
              <a:t>加强国家对经济的干预</a:t>
            </a:r>
            <a:r>
              <a:rPr lang="en-US" sz="2000" smtClean="0"/>
              <a:t>	</a:t>
            </a:r>
            <a:endParaRPr lang="zh-CN" altLang="en-US" sz="2000" smtClean="0"/>
          </a:p>
          <a:p>
            <a:r>
              <a:rPr lang="en-US" sz="2000" smtClean="0"/>
              <a:t>B.</a:t>
            </a:r>
            <a:r>
              <a:rPr lang="zh-CN" altLang="en-US" sz="2000" smtClean="0"/>
              <a:t>缩减“福利国家”的规模</a:t>
            </a:r>
          </a:p>
          <a:p>
            <a:r>
              <a:rPr lang="en-US" sz="2000" smtClean="0"/>
              <a:t>C.</a:t>
            </a:r>
            <a:r>
              <a:rPr lang="zh-CN" altLang="en-US" sz="2000" smtClean="0"/>
              <a:t>加强与美国的经济合作</a:t>
            </a:r>
            <a:r>
              <a:rPr lang="en-US" sz="2000" smtClean="0"/>
              <a:t>	</a:t>
            </a:r>
            <a:endParaRPr lang="zh-CN" altLang="en-US" sz="2000" smtClean="0"/>
          </a:p>
          <a:p>
            <a:r>
              <a:rPr lang="en-US" sz="2000" smtClean="0"/>
              <a:t>D.</a:t>
            </a:r>
            <a:r>
              <a:rPr lang="zh-CN" altLang="en-US" sz="2000" smtClean="0"/>
              <a:t>谋求加入世界贸易组织</a:t>
            </a:r>
            <a:endParaRPr lang="zh-CN" altLang="en-US" sz="2000"/>
          </a:p>
        </p:txBody>
      </p:sp>
      <p:graphicFrame>
        <p:nvGraphicFramePr>
          <p:cNvPr id="12" name="表格 11" title=""/>
          <p:cNvGraphicFramePr>
            <a:graphicFrameLocks noGrp="1"/>
          </p:cNvGraphicFramePr>
          <p:nvPr/>
        </p:nvGraphicFramePr>
        <p:xfrm>
          <a:off x="142844" y="1009654"/>
          <a:ext cx="8858312" cy="2205037"/>
        </p:xfrm>
        <a:graphic>
          <a:graphicData uri="http://schemas.openxmlformats.org/drawingml/2006/table">
            <a:tbl>
              <a:tblPr/>
              <a:tblGrid>
                <a:gridCol w="2514616"/>
                <a:gridCol w="1585924"/>
                <a:gridCol w="1585924"/>
                <a:gridCol w="1585924"/>
                <a:gridCol w="1585924"/>
              </a:tblGrid>
              <a:tr h="315005">
                <a:tc>
                  <a:txBody>
                    <a:bodyPr vert="horz" wrap="square"/>
                    <a:lstStyle/>
                    <a:p>
                      <a:pPr algn="ctr">
                        <a:lnSpc>
                          <a:spcPct val="100000"/>
                        </a:lnSpc>
                        <a:spcAft>
                          <a:spcPct val="0"/>
                        </a:spcAft>
                      </a:pPr>
                      <a:r>
                        <a:rPr lang="zh-CN" sz="2000" b="1">
                          <a:latin typeface="宋体" pitchFamily="2" charset="-122"/>
                          <a:ea typeface="宋体" pitchFamily="2" charset="-122"/>
                          <a:cs typeface="Times New Roman"/>
                        </a:rPr>
                        <a:t>项目</a:t>
                      </a:r>
                      <a:endParaRPr lang="zh-CN" sz="20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00000"/>
                        </a:lnSpc>
                        <a:spcAft>
                          <a:spcPct val="0"/>
                        </a:spcAft>
                      </a:pPr>
                      <a:r>
                        <a:rPr lang="en-US" sz="2000" b="1">
                          <a:latin typeface="宋体" pitchFamily="2" charset="-122"/>
                          <a:ea typeface="宋体" pitchFamily="2" charset="-122"/>
                          <a:cs typeface="Times New Roman"/>
                        </a:rPr>
                        <a:t>1964</a:t>
                      </a:r>
                      <a:r>
                        <a:rPr lang="zh-CN" sz="2000" b="1">
                          <a:latin typeface="宋体" pitchFamily="2" charset="-122"/>
                          <a:ea typeface="宋体" pitchFamily="2" charset="-122"/>
                          <a:cs typeface="Times New Roman"/>
                        </a:rPr>
                        <a:t>年</a:t>
                      </a:r>
                      <a:endParaRPr lang="zh-CN" sz="20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00000"/>
                        </a:lnSpc>
                        <a:spcAft>
                          <a:spcPct val="0"/>
                        </a:spcAft>
                      </a:pPr>
                      <a:r>
                        <a:rPr lang="en-US" sz="2000" b="1">
                          <a:latin typeface="宋体" pitchFamily="2" charset="-122"/>
                          <a:ea typeface="宋体" pitchFamily="2" charset="-122"/>
                          <a:cs typeface="Times New Roman"/>
                        </a:rPr>
                        <a:t>1970</a:t>
                      </a:r>
                      <a:r>
                        <a:rPr lang="zh-CN" sz="2000" b="1">
                          <a:latin typeface="宋体" pitchFamily="2" charset="-122"/>
                          <a:ea typeface="宋体" pitchFamily="2" charset="-122"/>
                          <a:cs typeface="Times New Roman"/>
                        </a:rPr>
                        <a:t>年</a:t>
                      </a:r>
                      <a:endParaRPr lang="zh-CN" sz="20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00000"/>
                        </a:lnSpc>
                        <a:spcAft>
                          <a:spcPct val="0"/>
                        </a:spcAft>
                      </a:pPr>
                      <a:r>
                        <a:rPr lang="en-US" sz="2000" b="1">
                          <a:latin typeface="宋体" pitchFamily="2" charset="-122"/>
                          <a:ea typeface="宋体" pitchFamily="2" charset="-122"/>
                          <a:cs typeface="Times New Roman"/>
                        </a:rPr>
                        <a:t>1974</a:t>
                      </a:r>
                      <a:r>
                        <a:rPr lang="zh-CN" sz="2000" b="1">
                          <a:latin typeface="宋体" pitchFamily="2" charset="-122"/>
                          <a:ea typeface="宋体" pitchFamily="2" charset="-122"/>
                          <a:cs typeface="Times New Roman"/>
                        </a:rPr>
                        <a:t>年</a:t>
                      </a:r>
                      <a:endParaRPr lang="zh-CN" sz="20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00000"/>
                        </a:lnSpc>
                        <a:spcAft>
                          <a:spcPct val="0"/>
                        </a:spcAft>
                      </a:pPr>
                      <a:r>
                        <a:rPr lang="en-US" sz="2000" b="1">
                          <a:latin typeface="宋体" pitchFamily="2" charset="-122"/>
                          <a:ea typeface="宋体" pitchFamily="2" charset="-122"/>
                          <a:cs typeface="Times New Roman"/>
                        </a:rPr>
                        <a:t>1979</a:t>
                      </a:r>
                      <a:r>
                        <a:rPr lang="zh-CN" sz="2000" b="1">
                          <a:latin typeface="宋体" pitchFamily="2" charset="-122"/>
                          <a:ea typeface="宋体" pitchFamily="2" charset="-122"/>
                          <a:cs typeface="Times New Roman"/>
                        </a:rPr>
                        <a:t>年</a:t>
                      </a:r>
                      <a:endParaRPr lang="zh-CN" sz="20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0011">
                <a:tc>
                  <a:txBody>
                    <a:bodyPr vert="horz" wrap="square"/>
                    <a:lstStyle/>
                    <a:p>
                      <a:pPr algn="ctr">
                        <a:lnSpc>
                          <a:spcPct val="100000"/>
                        </a:lnSpc>
                        <a:spcAft>
                          <a:spcPct val="0"/>
                        </a:spcAft>
                      </a:pPr>
                      <a:r>
                        <a:rPr lang="zh-CN" sz="2000" b="1">
                          <a:latin typeface="宋体" pitchFamily="2" charset="-122"/>
                          <a:ea typeface="宋体" pitchFamily="2" charset="-122"/>
                          <a:cs typeface="Times New Roman"/>
                        </a:rPr>
                        <a:t>公共支出占国内生产总值的比例</a:t>
                      </a:r>
                      <a:r>
                        <a:rPr lang="en-US" sz="2000" b="1">
                          <a:latin typeface="宋体" pitchFamily="2" charset="-122"/>
                          <a:ea typeface="宋体" pitchFamily="2" charset="-122"/>
                          <a:cs typeface="Times New Roman"/>
                        </a:rPr>
                        <a:t>(%)</a:t>
                      </a:r>
                      <a:endParaRPr lang="zh-CN" sz="20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00000"/>
                        </a:lnSpc>
                        <a:spcAft>
                          <a:spcPct val="0"/>
                        </a:spcAft>
                      </a:pPr>
                      <a:r>
                        <a:rPr lang="en-US" sz="2000" b="1">
                          <a:latin typeface="宋体" pitchFamily="2" charset="-122"/>
                          <a:ea typeface="宋体" pitchFamily="2" charset="-122"/>
                          <a:cs typeface="Times New Roman"/>
                        </a:rPr>
                        <a:t>34.1</a:t>
                      </a:r>
                      <a:endParaRPr lang="zh-CN" sz="20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00000"/>
                        </a:lnSpc>
                        <a:spcAft>
                          <a:spcPct val="0"/>
                        </a:spcAft>
                      </a:pPr>
                      <a:r>
                        <a:rPr lang="en-US" sz="2000" b="1">
                          <a:latin typeface="宋体" pitchFamily="2" charset="-122"/>
                          <a:ea typeface="宋体" pitchFamily="2" charset="-122"/>
                          <a:cs typeface="Times New Roman"/>
                        </a:rPr>
                        <a:t>37.7</a:t>
                      </a:r>
                      <a:endParaRPr lang="zh-CN" sz="20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00000"/>
                        </a:lnSpc>
                        <a:spcAft>
                          <a:spcPct val="0"/>
                        </a:spcAft>
                      </a:pPr>
                      <a:r>
                        <a:rPr lang="en-US" sz="2000" b="1">
                          <a:latin typeface="宋体" pitchFamily="2" charset="-122"/>
                          <a:ea typeface="宋体" pitchFamily="2" charset="-122"/>
                          <a:cs typeface="Times New Roman"/>
                        </a:rPr>
                        <a:t>40.4</a:t>
                      </a:r>
                      <a:endParaRPr lang="zh-CN" sz="20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00000"/>
                        </a:lnSpc>
                        <a:spcAft>
                          <a:spcPct val="0"/>
                        </a:spcAft>
                      </a:pPr>
                      <a:r>
                        <a:rPr lang="en-US" sz="2000" b="1">
                          <a:latin typeface="宋体" pitchFamily="2" charset="-122"/>
                          <a:ea typeface="宋体" pitchFamily="2" charset="-122"/>
                          <a:cs typeface="Times New Roman"/>
                        </a:rPr>
                        <a:t>41.1</a:t>
                      </a:r>
                      <a:endParaRPr lang="zh-CN" sz="20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005">
                <a:tc>
                  <a:txBody>
                    <a:bodyPr vert="horz" wrap="square"/>
                    <a:lstStyle/>
                    <a:p>
                      <a:pPr algn="ctr">
                        <a:lnSpc>
                          <a:spcPct val="100000"/>
                        </a:lnSpc>
                        <a:spcAft>
                          <a:spcPct val="0"/>
                        </a:spcAft>
                      </a:pPr>
                      <a:r>
                        <a:rPr lang="zh-CN" sz="2000" b="1">
                          <a:latin typeface="宋体" pitchFamily="2" charset="-122"/>
                          <a:ea typeface="宋体" pitchFamily="2" charset="-122"/>
                          <a:cs typeface="Times New Roman"/>
                        </a:rPr>
                        <a:t>通货膨胀率</a:t>
                      </a:r>
                      <a:r>
                        <a:rPr lang="en-US" sz="2000" b="1">
                          <a:latin typeface="宋体" pitchFamily="2" charset="-122"/>
                          <a:ea typeface="宋体" pitchFamily="2" charset="-122"/>
                          <a:cs typeface="Times New Roman"/>
                        </a:rPr>
                        <a:t>(%)</a:t>
                      </a:r>
                      <a:endParaRPr lang="zh-CN" sz="20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00000"/>
                        </a:lnSpc>
                        <a:spcAft>
                          <a:spcPct val="0"/>
                        </a:spcAft>
                      </a:pPr>
                      <a:r>
                        <a:rPr lang="en-US" sz="2000" b="1">
                          <a:latin typeface="宋体" pitchFamily="2" charset="-122"/>
                          <a:ea typeface="宋体" pitchFamily="2" charset="-122"/>
                          <a:cs typeface="Times New Roman"/>
                        </a:rPr>
                        <a:t>3.1</a:t>
                      </a:r>
                      <a:endParaRPr lang="zh-CN" sz="20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00000"/>
                        </a:lnSpc>
                        <a:spcAft>
                          <a:spcPct val="0"/>
                        </a:spcAft>
                      </a:pPr>
                      <a:r>
                        <a:rPr lang="en-US" sz="2000" b="1">
                          <a:latin typeface="宋体" pitchFamily="2" charset="-122"/>
                          <a:ea typeface="宋体" pitchFamily="2" charset="-122"/>
                          <a:cs typeface="Times New Roman"/>
                        </a:rPr>
                        <a:t>7.8</a:t>
                      </a:r>
                      <a:endParaRPr lang="zh-CN" sz="20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00000"/>
                        </a:lnSpc>
                        <a:spcAft>
                          <a:spcPct val="0"/>
                        </a:spcAft>
                      </a:pPr>
                      <a:r>
                        <a:rPr lang="en-US" sz="2000" b="1">
                          <a:latin typeface="宋体" pitchFamily="2" charset="-122"/>
                          <a:ea typeface="宋体" pitchFamily="2" charset="-122"/>
                          <a:cs typeface="Times New Roman"/>
                        </a:rPr>
                        <a:t>16.9</a:t>
                      </a:r>
                      <a:endParaRPr lang="zh-CN" sz="20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00000"/>
                        </a:lnSpc>
                        <a:spcAft>
                          <a:spcPct val="0"/>
                        </a:spcAft>
                      </a:pPr>
                      <a:r>
                        <a:rPr lang="en-US" sz="2000" b="1">
                          <a:latin typeface="宋体" pitchFamily="2" charset="-122"/>
                          <a:ea typeface="宋体" pitchFamily="2" charset="-122"/>
                          <a:cs typeface="Times New Roman"/>
                        </a:rPr>
                        <a:t>13.4</a:t>
                      </a:r>
                      <a:endParaRPr lang="zh-CN" sz="20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005">
                <a:tc>
                  <a:txBody>
                    <a:bodyPr vert="horz" wrap="square"/>
                    <a:lstStyle/>
                    <a:p>
                      <a:pPr algn="ctr">
                        <a:lnSpc>
                          <a:spcPct val="100000"/>
                        </a:lnSpc>
                        <a:spcAft>
                          <a:spcPct val="0"/>
                        </a:spcAft>
                      </a:pPr>
                      <a:r>
                        <a:rPr lang="zh-CN" sz="2000" b="1">
                          <a:latin typeface="宋体" pitchFamily="2" charset="-122"/>
                          <a:ea typeface="宋体" pitchFamily="2" charset="-122"/>
                          <a:cs typeface="Times New Roman"/>
                        </a:rPr>
                        <a:t>失业人数</a:t>
                      </a:r>
                      <a:r>
                        <a:rPr lang="en-US" sz="2000" b="1">
                          <a:latin typeface="宋体" pitchFamily="2" charset="-122"/>
                          <a:ea typeface="宋体" pitchFamily="2" charset="-122"/>
                          <a:cs typeface="Times New Roman"/>
                        </a:rPr>
                        <a:t>(</a:t>
                      </a:r>
                      <a:r>
                        <a:rPr lang="zh-CN" sz="2000" b="1">
                          <a:latin typeface="宋体" pitchFamily="2" charset="-122"/>
                          <a:ea typeface="宋体" pitchFamily="2" charset="-122"/>
                          <a:cs typeface="Times New Roman"/>
                        </a:rPr>
                        <a:t>千人</a:t>
                      </a:r>
                      <a:r>
                        <a:rPr lang="en-US" sz="2000" b="1">
                          <a:latin typeface="宋体" pitchFamily="2" charset="-122"/>
                          <a:ea typeface="宋体" pitchFamily="2" charset="-122"/>
                          <a:cs typeface="Times New Roman"/>
                        </a:rPr>
                        <a:t>)</a:t>
                      </a:r>
                      <a:endParaRPr lang="zh-CN" sz="20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00000"/>
                        </a:lnSpc>
                        <a:spcAft>
                          <a:spcPct val="0"/>
                        </a:spcAft>
                      </a:pPr>
                      <a:r>
                        <a:rPr lang="en-US" sz="2000" b="1">
                          <a:latin typeface="宋体" pitchFamily="2" charset="-122"/>
                          <a:ea typeface="宋体" pitchFamily="2" charset="-122"/>
                          <a:cs typeface="Times New Roman"/>
                        </a:rPr>
                        <a:t>372</a:t>
                      </a:r>
                      <a:endParaRPr lang="zh-CN" sz="20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00000"/>
                        </a:lnSpc>
                        <a:spcAft>
                          <a:spcPct val="0"/>
                        </a:spcAft>
                      </a:pPr>
                      <a:r>
                        <a:rPr lang="en-US" sz="2000" b="1">
                          <a:latin typeface="宋体" pitchFamily="2" charset="-122"/>
                          <a:ea typeface="宋体" pitchFamily="2" charset="-122"/>
                          <a:cs typeface="Times New Roman"/>
                        </a:rPr>
                        <a:t>555</a:t>
                      </a:r>
                      <a:endParaRPr lang="zh-CN" sz="20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00000"/>
                        </a:lnSpc>
                        <a:spcAft>
                          <a:spcPct val="0"/>
                        </a:spcAft>
                      </a:pPr>
                      <a:r>
                        <a:rPr lang="en-US" sz="2000" b="1">
                          <a:latin typeface="宋体" pitchFamily="2" charset="-122"/>
                          <a:ea typeface="宋体" pitchFamily="2" charset="-122"/>
                          <a:cs typeface="Times New Roman"/>
                        </a:rPr>
                        <a:t>542</a:t>
                      </a:r>
                      <a:endParaRPr lang="zh-CN" sz="20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00000"/>
                        </a:lnSpc>
                        <a:spcAft>
                          <a:spcPct val="0"/>
                        </a:spcAft>
                      </a:pPr>
                      <a:r>
                        <a:rPr lang="en-US" sz="2000" b="1">
                          <a:latin typeface="宋体" pitchFamily="2" charset="-122"/>
                          <a:ea typeface="宋体" pitchFamily="2" charset="-122"/>
                          <a:cs typeface="Times New Roman"/>
                        </a:rPr>
                        <a:t>1 344</a:t>
                      </a:r>
                      <a:endParaRPr lang="zh-CN" sz="20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0011">
                <a:tc>
                  <a:txBody>
                    <a:bodyPr vert="horz" wrap="square"/>
                    <a:lstStyle/>
                    <a:p>
                      <a:pPr algn="ctr">
                        <a:lnSpc>
                          <a:spcPct val="100000"/>
                        </a:lnSpc>
                        <a:spcAft>
                          <a:spcPct val="0"/>
                        </a:spcAft>
                      </a:pPr>
                      <a:r>
                        <a:rPr lang="zh-CN" sz="2000" b="1">
                          <a:latin typeface="宋体" pitchFamily="2" charset="-122"/>
                          <a:ea typeface="宋体" pitchFamily="2" charset="-122"/>
                          <a:cs typeface="Times New Roman"/>
                        </a:rPr>
                        <a:t>失业人数占劳动</a:t>
                      </a:r>
                      <a:endParaRPr lang="zh-CN" sz="2000">
                        <a:latin typeface="宋体" pitchFamily="2" charset="-122"/>
                        <a:ea typeface="宋体" pitchFamily="2" charset="-122"/>
                        <a:cs typeface="Times New Roman"/>
                      </a:endParaRPr>
                    </a:p>
                    <a:p>
                      <a:pPr algn="ctr">
                        <a:lnSpc>
                          <a:spcPct val="100000"/>
                        </a:lnSpc>
                        <a:spcAft>
                          <a:spcPct val="0"/>
                        </a:spcAft>
                      </a:pPr>
                      <a:r>
                        <a:rPr lang="zh-CN" sz="2000" b="1">
                          <a:latin typeface="宋体" pitchFamily="2" charset="-122"/>
                          <a:ea typeface="宋体" pitchFamily="2" charset="-122"/>
                          <a:cs typeface="Times New Roman"/>
                        </a:rPr>
                        <a:t>人口比例</a:t>
                      </a:r>
                      <a:r>
                        <a:rPr lang="en-US" sz="2000" b="1">
                          <a:latin typeface="宋体" pitchFamily="2" charset="-122"/>
                          <a:ea typeface="宋体" pitchFamily="2" charset="-122"/>
                          <a:cs typeface="Times New Roman"/>
                        </a:rPr>
                        <a:t>(%)</a:t>
                      </a:r>
                      <a:endParaRPr lang="zh-CN" sz="20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00000"/>
                        </a:lnSpc>
                        <a:spcAft>
                          <a:spcPct val="0"/>
                        </a:spcAft>
                      </a:pPr>
                      <a:r>
                        <a:rPr lang="en-US" sz="2000" b="1">
                          <a:latin typeface="宋体" pitchFamily="2" charset="-122"/>
                          <a:ea typeface="宋体" pitchFamily="2" charset="-122"/>
                          <a:cs typeface="Times New Roman"/>
                        </a:rPr>
                        <a:t>1.6</a:t>
                      </a:r>
                      <a:endParaRPr lang="zh-CN" sz="20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00000"/>
                        </a:lnSpc>
                        <a:spcAft>
                          <a:spcPct val="0"/>
                        </a:spcAft>
                      </a:pPr>
                      <a:r>
                        <a:rPr lang="en-US" sz="2000" b="1">
                          <a:latin typeface="宋体" pitchFamily="2" charset="-122"/>
                          <a:ea typeface="宋体" pitchFamily="2" charset="-122"/>
                          <a:cs typeface="Times New Roman"/>
                        </a:rPr>
                        <a:t>2.6</a:t>
                      </a:r>
                      <a:endParaRPr lang="zh-CN" sz="20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00000"/>
                        </a:lnSpc>
                        <a:spcAft>
                          <a:spcPct val="0"/>
                        </a:spcAft>
                      </a:pPr>
                      <a:r>
                        <a:rPr lang="en-US" sz="2000" b="1">
                          <a:latin typeface="宋体" pitchFamily="2" charset="-122"/>
                          <a:ea typeface="宋体" pitchFamily="2" charset="-122"/>
                          <a:cs typeface="Times New Roman"/>
                        </a:rPr>
                        <a:t>2.6</a:t>
                      </a:r>
                      <a:endParaRPr lang="zh-CN" sz="20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00000"/>
                        </a:lnSpc>
                        <a:spcAft>
                          <a:spcPct val="0"/>
                        </a:spcAft>
                      </a:pPr>
                      <a:r>
                        <a:rPr lang="en-US" sz="2000" b="1">
                          <a:latin typeface="宋体" pitchFamily="2" charset="-122"/>
                          <a:ea typeface="宋体" pitchFamily="2" charset="-122"/>
                          <a:cs typeface="Times New Roman"/>
                        </a:rPr>
                        <a:t>5.7</a:t>
                      </a:r>
                      <a:endParaRPr lang="zh-CN" sz="2000">
                        <a:latin typeface="宋体" pitchFamily="2" charset="-122"/>
                        <a:ea typeface="宋体" pitchFamily="2"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TextBox 2" title=""/>
          <p:cNvSpPr txBox="1"/>
          <p:nvPr/>
        </p:nvSpPr>
        <p:spPr>
          <a:xfrm>
            <a:off x="94266" y="259631"/>
            <a:ext cx="8929750" cy="3883755"/>
          </a:xfrm>
          <a:prstGeom prst="rect">
            <a:avLst/>
          </a:prstGeom>
          <a:noFill/>
        </p:spPr>
        <p:txBody>
          <a:bodyPr wrap="square" rtlCol="0">
            <a:spAutoFit/>
          </a:bodyPr>
          <a:lstStyle/>
          <a:p>
            <a:pPr>
              <a:lnSpc>
                <a:spcPct val="150000"/>
              </a:lnSpc>
            </a:pPr>
            <a:r>
              <a:rPr lang="zh-CN" altLang="en-US" sz="2400" smtClean="0">
                <a:solidFill>
                  <a:srgbClr val="FF0000"/>
                </a:solidFill>
                <a:latin typeface="黑体" pitchFamily="49" charset="-122"/>
                <a:ea typeface="黑体" pitchFamily="49" charset="-122"/>
              </a:rPr>
              <a:t>解析</a:t>
            </a:r>
            <a:r>
              <a:rPr lang="en-US" sz="2400" smtClean="0">
                <a:solidFill>
                  <a:srgbClr val="FF0000"/>
                </a:solidFill>
                <a:latin typeface="黑体" pitchFamily="49" charset="-122"/>
                <a:ea typeface="黑体" pitchFamily="49" charset="-122"/>
              </a:rPr>
              <a:t>:B</a:t>
            </a:r>
            <a:r>
              <a:rPr lang="zh-CN" altLang="en-US" sz="2400" smtClean="0">
                <a:latin typeface="楷体" pitchFamily="49" charset="-122"/>
                <a:ea typeface="楷体" pitchFamily="49" charset="-122"/>
              </a:rPr>
              <a:t>　</a:t>
            </a:r>
            <a:r>
              <a:rPr lang="en-US" sz="2400" smtClean="0">
                <a:latin typeface="楷体" pitchFamily="49" charset="-122"/>
                <a:ea typeface="楷体" pitchFamily="49" charset="-122"/>
              </a:rPr>
              <a:t>20</a:t>
            </a:r>
            <a:r>
              <a:rPr lang="zh-CN" altLang="en-US" sz="2400" smtClean="0">
                <a:latin typeface="楷体" pitchFamily="49" charset="-122"/>
                <a:ea typeface="楷体" pitchFamily="49" charset="-122"/>
              </a:rPr>
              <a:t>世纪</a:t>
            </a:r>
            <a:r>
              <a:rPr lang="en-US" sz="2400" smtClean="0">
                <a:latin typeface="楷体" pitchFamily="49" charset="-122"/>
                <a:ea typeface="楷体" pitchFamily="49" charset="-122"/>
              </a:rPr>
              <a:t>70</a:t>
            </a:r>
            <a:r>
              <a:rPr lang="zh-CN" altLang="en-US" sz="2400" smtClean="0">
                <a:latin typeface="楷体" pitchFamily="49" charset="-122"/>
                <a:ea typeface="楷体" pitchFamily="49" charset="-122"/>
              </a:rPr>
              <a:t>年代</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主要资本主义国家出现不同程度的“滞胀”现象</a:t>
            </a:r>
            <a:r>
              <a:rPr lang="en-US" sz="2400" smtClean="0">
                <a:latin typeface="楷体" pitchFamily="49" charset="-122"/>
                <a:ea typeface="楷体" pitchFamily="49" charset="-122"/>
              </a:rPr>
              <a:t>,1970</a:t>
            </a:r>
            <a:r>
              <a:rPr lang="zh-CN" altLang="en-US" sz="2400" smtClean="0">
                <a:latin typeface="楷体" pitchFamily="49" charset="-122"/>
                <a:ea typeface="楷体" pitchFamily="49" charset="-122"/>
              </a:rPr>
              <a:t>年起英国的公共支出占国内生产总值的比例、通货膨胀率、失业人数和失业人数占劳动人口比例总体呈增长趋势。面对这种情况</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英国应该减少财政支出</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缩减“福利国家”规模</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减少国家对经济的干预</a:t>
            </a:r>
            <a:r>
              <a:rPr lang="en-US" sz="2400" smtClean="0">
                <a:latin typeface="楷体" pitchFamily="49" charset="-122"/>
                <a:ea typeface="楷体" pitchFamily="49" charset="-122"/>
              </a:rPr>
              <a:t>,B</a:t>
            </a:r>
            <a:r>
              <a:rPr lang="zh-CN" altLang="en-US" sz="2400" smtClean="0">
                <a:latin typeface="楷体" pitchFamily="49" charset="-122"/>
                <a:ea typeface="楷体" pitchFamily="49" charset="-122"/>
              </a:rPr>
              <a:t>项正确</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排除</a:t>
            </a:r>
            <a:r>
              <a:rPr lang="en-US" sz="2400" smtClean="0">
                <a:latin typeface="楷体" pitchFamily="49" charset="-122"/>
                <a:ea typeface="楷体" pitchFamily="49" charset="-122"/>
              </a:rPr>
              <a:t>A</a:t>
            </a:r>
            <a:r>
              <a:rPr lang="zh-CN" altLang="en-US" sz="2400" smtClean="0">
                <a:latin typeface="楷体" pitchFamily="49" charset="-122"/>
                <a:ea typeface="楷体" pitchFamily="49" charset="-122"/>
              </a:rPr>
              <a:t>项</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据所学知识可知</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面对“滞胀”现象应该调整国内经济政策</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与是否加强与外国经济合作无关</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排除</a:t>
            </a:r>
            <a:r>
              <a:rPr lang="en-US" sz="2400" smtClean="0">
                <a:latin typeface="楷体" pitchFamily="49" charset="-122"/>
                <a:ea typeface="楷体" pitchFamily="49" charset="-122"/>
              </a:rPr>
              <a:t>C</a:t>
            </a:r>
            <a:r>
              <a:rPr lang="zh-CN" altLang="en-US" sz="2400" smtClean="0">
                <a:latin typeface="楷体" pitchFamily="49" charset="-122"/>
                <a:ea typeface="楷体" pitchFamily="49" charset="-122"/>
              </a:rPr>
              <a:t>项</a:t>
            </a:r>
            <a:r>
              <a:rPr lang="en-US" sz="2400" smtClean="0">
                <a:latin typeface="楷体" pitchFamily="49" charset="-122"/>
                <a:ea typeface="楷体" pitchFamily="49" charset="-122"/>
              </a:rPr>
              <a:t>;1995</a:t>
            </a:r>
            <a:r>
              <a:rPr lang="zh-CN" altLang="en-US" sz="2400" smtClean="0">
                <a:latin typeface="楷体" pitchFamily="49" charset="-122"/>
                <a:ea typeface="楷体" pitchFamily="49" charset="-122"/>
              </a:rPr>
              <a:t>年</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世界贸易组织成立</a:t>
            </a:r>
            <a:r>
              <a:rPr lang="en-US" sz="2400" smtClean="0">
                <a:latin typeface="楷体" pitchFamily="49" charset="-122"/>
                <a:ea typeface="楷体" pitchFamily="49" charset="-122"/>
              </a:rPr>
              <a:t>,</a:t>
            </a:r>
            <a:r>
              <a:rPr lang="zh-CN" altLang="en-US" sz="2400" smtClean="0">
                <a:latin typeface="楷体" pitchFamily="49" charset="-122"/>
                <a:ea typeface="楷体" pitchFamily="49" charset="-122"/>
              </a:rPr>
              <a:t>排除</a:t>
            </a:r>
            <a:r>
              <a:rPr lang="en-US" sz="2400" smtClean="0">
                <a:latin typeface="楷体" pitchFamily="49" charset="-122"/>
                <a:ea typeface="楷体" pitchFamily="49" charset="-122"/>
              </a:rPr>
              <a:t>D</a:t>
            </a:r>
            <a:r>
              <a:rPr lang="zh-CN" altLang="en-US" sz="2400" smtClean="0">
                <a:latin typeface="楷体" pitchFamily="49" charset="-122"/>
                <a:ea typeface="楷体" pitchFamily="49" charset="-122"/>
              </a:rPr>
              <a:t>项。</a:t>
            </a:r>
            <a:endParaRPr lang="zh-CN" altLang="en-US" sz="2400">
              <a:latin typeface="楷体" pitchFamily="49" charset="-122"/>
              <a:ea typeface="楷体" pitchFamily="49" charset="-122"/>
            </a:endParaRPr>
          </a:p>
        </p:txBody>
      </p:sp>
    </p:spTree>
  </p:cSld>
  <p:clrMapOvr>
    <a:masterClrMapping/>
  </p:clrMapOvr>
  <p:transition>
    <p:wheel/>
  </p:transition>
  <p:timing/>
</p:sld>
</file>

<file path=ppt/tags/tag1.xml><?xml version="1.0" encoding="utf-8"?>
<p:tagLst xmlns:p="http://schemas.openxmlformats.org/presentationml/2006/main">
  <p:tag name="AS_OS" val="Unix 3.10 unknown"/>
  <p:tag name="AS_RELEASE_DATE" val="2023.03.31"/>
  <p:tag name="AS_TITLE" val="Aspose.Slides for Java"/>
  <p:tag name="AS_VERSION" val="23.3"/>
</p:tagLst>
</file>

<file path=ppt/theme/theme1.xml><?xml version="1.0" encoding="utf-8"?>
<a:theme xmlns:r="http://schemas.openxmlformats.org/officeDocument/2006/relationships" xmlns:a="http://schemas.openxmlformats.org/drawingml/2006/main" name="7_自定义设计方案">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7_自定义设计方案">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685800" rtl="0" eaLnBrk="1" fontAlgn="base" latinLnBrk="0" hangingPunct="1">
          <a:lnSpc>
            <a:spcPct val="130000"/>
          </a:lnSpc>
          <a:spcBef>
            <a:spcPct val="0"/>
          </a:spcBef>
          <a:spcAft>
            <a:spcPct val="0"/>
          </a:spcAft>
          <a:buClrTx/>
          <a:buSzTx/>
          <a:buFontTx/>
          <a:buNone/>
          <a:tabLst/>
          <a:defRPr kumimoji="0" lang="zh-CN" sz="2000" b="1" i="0" u="none" strike="noStrike" cap="none" normalizeH="0" baseline="0" smtClean="0">
            <a:ln>
              <a:noFill/>
            </a:ln>
            <a:solidFill>
              <a:schemeClr val="tx1"/>
            </a:solidFill>
            <a:effectLst/>
            <a:latin typeface="宋体" pitchFamily="2" charset="-122"/>
            <a:ea typeface="宋体"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685800" rtl="0" eaLnBrk="1" fontAlgn="base" latinLnBrk="0" hangingPunct="1">
          <a:lnSpc>
            <a:spcPct val="130000"/>
          </a:lnSpc>
          <a:spcBef>
            <a:spcPct val="0"/>
          </a:spcBef>
          <a:spcAft>
            <a:spcPct val="0"/>
          </a:spcAft>
          <a:buClrTx/>
          <a:buSzTx/>
          <a:buFontTx/>
          <a:buNone/>
          <a:tabLst/>
          <a:defRPr kumimoji="0" lang="zh-CN" sz="2000" b="1" i="0" u="none" strike="noStrike" cap="none" normalizeH="0" baseline="0" smtClean="0">
            <a:ln>
              <a:noFill/>
            </a:ln>
            <a:solidFill>
              <a:schemeClr val="tx1"/>
            </a:solidFill>
            <a:effectLst/>
            <a:latin typeface="宋体" pitchFamily="2" charset="-122"/>
            <a:ea typeface="宋体" pitchFamily="2" charset="-122"/>
          </a:defRPr>
        </a:defPPr>
      </a:lstStyle>
    </a:lnDef>
    <a:txDef>
      <a:spPr>
        <a:noFill/>
      </a:spPr>
      <a:bodyPr wrap="square" rtlCol="0">
        <a:spAutoFit/>
      </a:bodyPr>
      <a:lstStyle>
        <a:defPPr>
          <a:lnSpc>
            <a:spcPct val="150000"/>
          </a:lnSpc>
          <a:defRPr sz="2000" dirty="0" smtClean="0">
            <a:solidFill>
              <a:srgbClr val="0000FF"/>
            </a:solidFill>
            <a:latin typeface="黑体" pitchFamily="49" charset="-122"/>
            <a:ea typeface="黑体" pitchFamily="49" charset="-122"/>
          </a:defRPr>
        </a:defPPr>
      </a:lstStyle>
    </a:txDef>
  </a:objectDefaults>
  <a:extraClrSchemeLst>
    <a:extraClrScheme>
      <a:clrScheme name="7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r="http://schemas.openxmlformats.org/officeDocument/2006/relationships" xmlns:a="http://schemas.openxmlformats.org/drawingml/2006/main" name="自定义设计方案">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8_自定义设计方案">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7_自定义设计方案">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685800" rtl="0" eaLnBrk="1" fontAlgn="base" latinLnBrk="0" hangingPunct="1">
          <a:lnSpc>
            <a:spcPct val="130000"/>
          </a:lnSpc>
          <a:spcBef>
            <a:spcPct val="0"/>
          </a:spcBef>
          <a:spcAft>
            <a:spcPct val="0"/>
          </a:spcAft>
          <a:buClrTx/>
          <a:buSzTx/>
          <a:buFontTx/>
          <a:buNone/>
          <a:tabLst/>
          <a:defRPr kumimoji="0" lang="zh-CN" sz="2000" b="1" i="0" u="none" strike="noStrike" cap="none" normalizeH="0" baseline="0" smtClean="0">
            <a:ln>
              <a:noFill/>
            </a:ln>
            <a:solidFill>
              <a:schemeClr val="tx1"/>
            </a:solidFill>
            <a:effectLst/>
            <a:latin typeface="宋体" pitchFamily="2" charset="-122"/>
            <a:ea typeface="宋体"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685800" rtl="0" eaLnBrk="1" fontAlgn="base" latinLnBrk="0" hangingPunct="1">
          <a:lnSpc>
            <a:spcPct val="130000"/>
          </a:lnSpc>
          <a:spcBef>
            <a:spcPct val="0"/>
          </a:spcBef>
          <a:spcAft>
            <a:spcPct val="0"/>
          </a:spcAft>
          <a:buClrTx/>
          <a:buSzTx/>
          <a:buFontTx/>
          <a:buNone/>
          <a:tabLst/>
          <a:defRPr kumimoji="0" lang="zh-CN" sz="2000" b="1" i="0" u="none" strike="noStrike" cap="none" normalizeH="0" baseline="0" smtClean="0">
            <a:ln>
              <a:noFill/>
            </a:ln>
            <a:solidFill>
              <a:schemeClr val="tx1"/>
            </a:solidFill>
            <a:effectLst/>
            <a:latin typeface="宋体" pitchFamily="2" charset="-122"/>
            <a:ea typeface="宋体" pitchFamily="2" charset="-122"/>
          </a:defRPr>
        </a:defPPr>
      </a:lstStyle>
    </a:lnDef>
    <a:txDef>
      <a:spPr>
        <a:noFill/>
      </a:spPr>
      <a:bodyPr wrap="square" rtlCol="0">
        <a:spAutoFit/>
      </a:bodyPr>
      <a:lstStyle>
        <a:defPPr>
          <a:lnSpc>
            <a:spcPct val="150000"/>
          </a:lnSpc>
          <a:defRPr sz="2000" dirty="0" smtClean="0">
            <a:solidFill>
              <a:srgbClr val="0000FF"/>
            </a:solidFill>
            <a:latin typeface="黑体" pitchFamily="49" charset="-122"/>
            <a:ea typeface="黑体" pitchFamily="49" charset="-122"/>
          </a:defRPr>
        </a:defPPr>
      </a:lstStyle>
    </a:txDef>
  </a:objectDefaults>
  <a:extraClrSchemeLst>
    <a:extraClrScheme>
      <a:clrScheme name="7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r="http://schemas.openxmlformats.org/officeDocument/2006/relationships" xmlns:a="http://schemas.openxmlformats.org/drawingml/2006/main" name="9_自定义设计方案">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7_自定义设计方案">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685800" rtl="0" eaLnBrk="1" fontAlgn="base" latinLnBrk="0" hangingPunct="1">
          <a:lnSpc>
            <a:spcPct val="130000"/>
          </a:lnSpc>
          <a:spcBef>
            <a:spcPct val="0"/>
          </a:spcBef>
          <a:spcAft>
            <a:spcPct val="0"/>
          </a:spcAft>
          <a:buClrTx/>
          <a:buSzTx/>
          <a:buFontTx/>
          <a:buNone/>
          <a:tabLst/>
          <a:defRPr kumimoji="0" lang="zh-CN" sz="2000" b="1" i="0" u="none" strike="noStrike" cap="none" normalizeH="0" baseline="0" smtClean="0">
            <a:ln>
              <a:noFill/>
            </a:ln>
            <a:solidFill>
              <a:schemeClr val="tx1"/>
            </a:solidFill>
            <a:effectLst/>
            <a:latin typeface="宋体" pitchFamily="2" charset="-122"/>
            <a:ea typeface="宋体"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685800" rtl="0" eaLnBrk="1" fontAlgn="base" latinLnBrk="0" hangingPunct="1">
          <a:lnSpc>
            <a:spcPct val="130000"/>
          </a:lnSpc>
          <a:spcBef>
            <a:spcPct val="0"/>
          </a:spcBef>
          <a:spcAft>
            <a:spcPct val="0"/>
          </a:spcAft>
          <a:buClrTx/>
          <a:buSzTx/>
          <a:buFontTx/>
          <a:buNone/>
          <a:tabLst/>
          <a:defRPr kumimoji="0" lang="zh-CN" sz="2000" b="1" i="0" u="none" strike="noStrike" cap="none" normalizeH="0" baseline="0" smtClean="0">
            <a:ln>
              <a:noFill/>
            </a:ln>
            <a:solidFill>
              <a:schemeClr val="tx1"/>
            </a:solidFill>
            <a:effectLst/>
            <a:latin typeface="宋体" pitchFamily="2" charset="-122"/>
            <a:ea typeface="宋体" pitchFamily="2" charset="-122"/>
          </a:defRPr>
        </a:defPPr>
      </a:lstStyle>
    </a:lnDef>
    <a:txDef>
      <a:spPr>
        <a:noFill/>
      </a:spPr>
      <a:bodyPr wrap="square" rtlCol="0">
        <a:spAutoFit/>
      </a:bodyPr>
      <a:lstStyle>
        <a:defPPr>
          <a:lnSpc>
            <a:spcPct val="150000"/>
          </a:lnSpc>
          <a:defRPr sz="2000" dirty="0" smtClean="0">
            <a:solidFill>
              <a:srgbClr val="0000FF"/>
            </a:solidFill>
            <a:latin typeface="黑体" pitchFamily="49" charset="-122"/>
            <a:ea typeface="黑体" pitchFamily="49" charset="-122"/>
          </a:defRPr>
        </a:defPPr>
      </a:lstStyle>
    </a:txDef>
  </a:objectDefaults>
  <a:extraClrSchemeLst>
    <a:extraClrScheme>
      <a:clrScheme name="7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r="http://schemas.openxmlformats.org/officeDocument/2006/relationships" xmlns:a="http://schemas.openxmlformats.org/drawingml/2006/main" name="1_自定义设计方案">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defPPr>
      </a:lstStyle>
    </a:txDef>
  </a:objectDefaults>
</a:theme>
</file>

<file path=ppt/theme/theme6.xml><?xml version="1.0" encoding="utf-8"?>
<a:theme xmlns:r="http://schemas.openxmlformats.org/officeDocument/2006/relationships" xmlns:a="http://schemas.openxmlformats.org/drawingml/2006/main" name="2_自定义设计方案">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7.xml><?xml version="1.0" encoding="utf-8"?>
<a:theme xmlns:r="http://schemas.openxmlformats.org/officeDocument/2006/relationships"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学科网</Company>
  <PresentationFormat>On-screen Show (16:9)</PresentationFormat>
  <Paragraphs>155</Paragraphs>
  <Slides>43</Slides>
  <Notes>0</Notes>
  <TotalTime>0</TotalTime>
  <HiddenSlides>0</HiddenSlides>
  <MMClips>0</MMClips>
  <ScaleCrop>0</ScaleCrop>
  <HeadingPairs>
    <vt:vector baseType="variant" size="6">
      <vt:variant>
        <vt:lpstr>Fonts used</vt:lpstr>
      </vt:variant>
      <vt:variant>
        <vt:i4>6</vt:i4>
      </vt:variant>
      <vt:variant>
        <vt:lpstr>Theme</vt:lpstr>
      </vt:variant>
      <vt:variant>
        <vt:i4>1</vt:i4>
      </vt:variant>
      <vt:variant>
        <vt:lpstr>Slide Titles</vt:lpstr>
      </vt:variant>
      <vt:variant>
        <vt:i4>43</vt:i4>
      </vt:variant>
    </vt:vector>
  </HeadingPairs>
  <TitlesOfParts>
    <vt:vector baseType="lpstr" size="50">
      <vt:lpstr>Arial</vt:lpstr>
      <vt:lpstr>宋体</vt:lpstr>
      <vt:lpstr>Calibri</vt:lpstr>
      <vt:lpstr>黑体</vt:lpstr>
      <vt:lpstr>Times New Roman</vt:lpstr>
      <vt:lpstr>楷体</vt:lpstr>
      <vt:lpstr>7_自定义设计方案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Java</Application>
  <AppVersion>23.0300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2025-01-11T07:51:20.424</cp:lastPrinted>
  <dcterms:created xsi:type="dcterms:W3CDTF">2025-01-11T07:51:20Z</dcterms:created>
  <dcterms:modified xsi:type="dcterms:W3CDTF">2025-01-10T23:51:20Z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